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63" r:id="rId5"/>
    <p:sldId id="259" r:id="rId6"/>
    <p:sldId id="265" r:id="rId7"/>
    <p:sldId id="262" r:id="rId8"/>
    <p:sldId id="260" r:id="rId9"/>
    <p:sldId id="261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FBB302"/>
    <a:srgbClr val="FFFF66"/>
    <a:srgbClr val="1F4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87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8F1C-91DA-47B8-B5BF-1E3D537EB416}" type="datetimeFigureOut">
              <a:rPr lang="en-IN" smtClean="0"/>
              <a:t>27-04-2025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CD82-8E9D-4FC1-BFE0-99F6F45C4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672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8F1C-91DA-47B8-B5BF-1E3D537EB416}" type="datetimeFigureOut">
              <a:rPr lang="en-IN" smtClean="0"/>
              <a:t>27-04-2025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CD82-8E9D-4FC1-BFE0-99F6F45C4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447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8F1C-91DA-47B8-B5BF-1E3D537EB416}" type="datetimeFigureOut">
              <a:rPr lang="en-IN" smtClean="0"/>
              <a:t>27-04-2025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CD82-8E9D-4FC1-BFE0-99F6F45C48C0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0679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8F1C-91DA-47B8-B5BF-1E3D537EB416}" type="datetimeFigureOut">
              <a:rPr lang="en-IN" smtClean="0"/>
              <a:t>27-04-2025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CD82-8E9D-4FC1-BFE0-99F6F45C4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2079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8F1C-91DA-47B8-B5BF-1E3D537EB416}" type="datetimeFigureOut">
              <a:rPr lang="en-IN" smtClean="0"/>
              <a:t>27-04-2025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CD82-8E9D-4FC1-BFE0-99F6F45C48C0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5085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8F1C-91DA-47B8-B5BF-1E3D537EB416}" type="datetimeFigureOut">
              <a:rPr lang="en-IN" smtClean="0"/>
              <a:t>27-04-2025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CD82-8E9D-4FC1-BFE0-99F6F45C4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6594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8F1C-91DA-47B8-B5BF-1E3D537EB416}" type="datetimeFigureOut">
              <a:rPr lang="en-IN" smtClean="0"/>
              <a:t>27-04-2025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CD82-8E9D-4FC1-BFE0-99F6F45C4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7453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8F1C-91DA-47B8-B5BF-1E3D537EB416}" type="datetimeFigureOut">
              <a:rPr lang="en-IN" smtClean="0"/>
              <a:t>27-04-2025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CD82-8E9D-4FC1-BFE0-99F6F45C4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242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8F1C-91DA-47B8-B5BF-1E3D537EB416}" type="datetimeFigureOut">
              <a:rPr lang="en-IN" smtClean="0"/>
              <a:t>27-04-2025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CD82-8E9D-4FC1-BFE0-99F6F45C4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475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8F1C-91DA-47B8-B5BF-1E3D537EB416}" type="datetimeFigureOut">
              <a:rPr lang="en-IN" smtClean="0"/>
              <a:t>27-04-2025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CD82-8E9D-4FC1-BFE0-99F6F45C4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633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8F1C-91DA-47B8-B5BF-1E3D537EB416}" type="datetimeFigureOut">
              <a:rPr lang="en-IN" smtClean="0"/>
              <a:t>27-04-2025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CD82-8E9D-4FC1-BFE0-99F6F45C4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807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8F1C-91DA-47B8-B5BF-1E3D537EB416}" type="datetimeFigureOut">
              <a:rPr lang="en-IN" smtClean="0"/>
              <a:t>27-04-2025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CD82-8E9D-4FC1-BFE0-99F6F45C4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285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8F1C-91DA-47B8-B5BF-1E3D537EB416}" type="datetimeFigureOut">
              <a:rPr lang="en-IN" smtClean="0"/>
              <a:t>27-04-2025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CD82-8E9D-4FC1-BFE0-99F6F45C4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392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8F1C-91DA-47B8-B5BF-1E3D537EB416}" type="datetimeFigureOut">
              <a:rPr lang="en-IN" smtClean="0"/>
              <a:t>27-04-2025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CD82-8E9D-4FC1-BFE0-99F6F45C4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992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8F1C-91DA-47B8-B5BF-1E3D537EB416}" type="datetimeFigureOut">
              <a:rPr lang="en-IN" smtClean="0"/>
              <a:t>27-04-2025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CD82-8E9D-4FC1-BFE0-99F6F45C4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421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8F1C-91DA-47B8-B5BF-1E3D537EB416}" type="datetimeFigureOut">
              <a:rPr lang="en-IN" smtClean="0"/>
              <a:t>27-04-2025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CD82-8E9D-4FC1-BFE0-99F6F45C4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163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8000"/>
            <a:lum/>
          </a:blip>
          <a:srcRect/>
          <a:stretch>
            <a:fillRect l="19000" t="9000" r="26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28F1C-91DA-47B8-B5BF-1E3D537EB416}" type="datetimeFigureOut">
              <a:rPr lang="en-IN" smtClean="0"/>
              <a:t>27-04-2025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04CD82-8E9D-4FC1-BFE0-99F6F45C4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0086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wma"/><Relationship Id="rId7" Type="http://schemas.openxmlformats.org/officeDocument/2006/relationships/image" Target="../media/image4.pn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hyperlink" Target="http://www.igrmaharashtra.gov.i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7.wma"/><Relationship Id="rId7" Type="http://schemas.openxmlformats.org/officeDocument/2006/relationships/image" Target="../media/image15.jpeg"/><Relationship Id="rId2" Type="http://schemas.microsoft.com/office/2007/relationships/media" Target="../media/media7.wma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8.wma"/><Relationship Id="rId7" Type="http://schemas.openxmlformats.org/officeDocument/2006/relationships/image" Target="../media/image18.jpg"/><Relationship Id="rId2" Type="http://schemas.microsoft.com/office/2007/relationships/media" Target="../media/media8.wma"/><Relationship Id="rId1" Type="http://schemas.openxmlformats.org/officeDocument/2006/relationships/tags" Target="../tags/tag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771" y="893973"/>
            <a:ext cx="7766936" cy="1099818"/>
          </a:xfrm>
        </p:spPr>
        <p:txBody>
          <a:bodyPr/>
          <a:lstStyle/>
          <a:p>
            <a:pPr algn="ctr"/>
            <a:r>
              <a:rPr lang="mr-IN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महाराष्ट्र शासन</a:t>
            </a:r>
            <a:br>
              <a:rPr lang="mr-IN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mr-IN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नोंदणी व मुद्रांक विभाग </a:t>
            </a:r>
            <a:endParaRPr lang="en-IN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566667"/>
            <a:ext cx="7766936" cy="3133515"/>
          </a:xfrm>
        </p:spPr>
        <p:txBody>
          <a:bodyPr>
            <a:normAutofit lnSpcReduction="10000"/>
          </a:bodyPr>
          <a:lstStyle/>
          <a:p>
            <a:pPr algn="ctr"/>
            <a:r>
              <a:rPr lang="mr-IN" sz="4800" b="1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दुय्यम निबंधक श्रेणी -1 </a:t>
            </a:r>
            <a:endParaRPr lang="mr-IN" sz="4800" b="1" dirty="0" smtClean="0">
              <a:solidFill>
                <a:schemeClr val="accent1">
                  <a:lumMod val="50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r>
              <a:rPr lang="mr-IN" sz="4800" b="1" dirty="0" smtClean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पाटण </a:t>
            </a:r>
            <a:r>
              <a:rPr lang="mr-IN" sz="4800" b="1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ता. </a:t>
            </a:r>
            <a:r>
              <a:rPr lang="mr-IN" sz="4800" b="1" dirty="0" smtClean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पाटण जि</a:t>
            </a:r>
            <a:r>
              <a:rPr lang="mr-IN" sz="4800" b="1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. </a:t>
            </a:r>
            <a:r>
              <a:rPr lang="mr-IN" sz="4800" b="1" dirty="0" smtClean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सातारा</a:t>
            </a:r>
          </a:p>
          <a:p>
            <a:pPr algn="ctr"/>
            <a:r>
              <a:rPr lang="mr-IN" sz="4800" b="1" dirty="0" smtClean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100 </a:t>
            </a:r>
            <a:r>
              <a:rPr lang="mr-IN" sz="4800" b="1" dirty="0">
                <a:solidFill>
                  <a:schemeClr val="accent1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दिवसांची कार्यालयीन सुधारणा विशेष मोहीम अंतिम मूल्यमापन कार्यपद्धती</a:t>
            </a:r>
            <a:endParaRPr lang="en-IN" sz="4800" b="1" dirty="0">
              <a:solidFill>
                <a:schemeClr val="accent1">
                  <a:lumMod val="50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817" y="323729"/>
            <a:ext cx="822890" cy="10971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80" y="254770"/>
            <a:ext cx="2014782" cy="10894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031" y="178098"/>
            <a:ext cx="1656133" cy="124281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588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drap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23901"/>
            <a:ext cx="8596668" cy="5317462"/>
          </a:xfrm>
        </p:spPr>
        <p:txBody>
          <a:bodyPr/>
          <a:lstStyle/>
          <a:p>
            <a:pPr marL="0" indent="0">
              <a:buNone/>
            </a:pPr>
            <a:r>
              <a:rPr lang="mr-IN" sz="2800" b="1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क) हिरकणी कक्ष:-</a:t>
            </a:r>
          </a:p>
          <a:p>
            <a:pPr marL="0" lvl="0" indent="0">
              <a:buNone/>
            </a:pPr>
            <a:r>
              <a:rPr lang="mr-IN" dirty="0" smtClean="0">
                <a:solidFill>
                  <a:schemeClr val="bg2">
                    <a:lumMod val="75000"/>
                  </a:schemeClr>
                </a:solidFill>
              </a:rPr>
              <a:t>		</a:t>
            </a:r>
            <a:r>
              <a:rPr lang="mr-IN" sz="2800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कार्यालात </a:t>
            </a:r>
            <a:r>
              <a:rPr lang="mr-IN" sz="2800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स्तनपान </a:t>
            </a:r>
            <a:r>
              <a:rPr lang="mr-IN" sz="2800" dirty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देणाऱ्या मातांसाठी स्तनपान </a:t>
            </a:r>
            <a:r>
              <a:rPr lang="mr-IN" sz="2800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देण्याचे दालन कार्यालयाने चालू केले आहे.</a:t>
            </a:r>
            <a:r>
              <a:rPr lang="mr-IN" sz="1600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 algn="just">
              <a:buNone/>
            </a:pPr>
            <a:r>
              <a:rPr lang="en-IN" sz="2800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mr-IN" sz="2800" b="1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ड) स्वच्छता गृह:-</a:t>
            </a:r>
          </a:p>
          <a:p>
            <a:pPr marL="0" indent="0" algn="just">
              <a:buNone/>
            </a:pPr>
            <a:r>
              <a:rPr lang="mr-IN" sz="2800" b="1" dirty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</a:t>
            </a:r>
            <a:r>
              <a:rPr lang="mr-IN" sz="2800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कार्यालयामध्ये कर्मचारी व पक्षकारांसाठी सार्वजनिक स्वच्छता गृह उपलब्ध करून देण्यात आलेले आहे.</a:t>
            </a:r>
            <a:endParaRPr lang="en-IN" sz="2800" dirty="0">
              <a:solidFill>
                <a:schemeClr val="bg2">
                  <a:lumMod val="75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20" y="3872120"/>
            <a:ext cx="1943100" cy="28207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968" y="3872120"/>
            <a:ext cx="1803400" cy="2729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77446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4" y="876299"/>
            <a:ext cx="10886016" cy="57531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mr-IN" sz="11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MS Chhatrapati" pitchFamily="2" charset="0"/>
            </a:endParaRPr>
          </a:p>
          <a:p>
            <a:pPr marL="0" indent="0" algn="ctr">
              <a:buNone/>
            </a:pPr>
            <a:r>
              <a:rPr lang="mr-IN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MS Chhatrapati" pitchFamily="2" charset="0"/>
              </a:rPr>
              <a:t>Yanyavaad..!</a:t>
            </a:r>
            <a:endParaRPr lang="en-IN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MS Chhatrapa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9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29947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mr-IN" sz="6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विभागाविषयी थोडक्यात</a:t>
            </a:r>
            <a:endParaRPr lang="en-IN" sz="66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598057"/>
            <a:ext cx="8596668" cy="3544738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en-IN" sz="2600" b="1" dirty="0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</a:t>
            </a:r>
            <a:r>
              <a:rPr lang="mr-IN" sz="2600" b="1" dirty="0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नोंदणी </a:t>
            </a:r>
            <a:r>
              <a:rPr lang="mr-IN" sz="2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 मुद्रांक विभाग हा जनतेस नोंदणी अधिनियमानुसार, दस्त नोंदणीची सेवा देणारा तसेच मुद्रांक अधिनियमाची अंमलबजावणी करुन महसूल संकलन करणारा विभाग आहे. दस्त नोंदणीची सेवा व महसूल संकलन या दोन्ही क्षेत्रांमध्ये सर्वोत्कृष्ट कामगिरी करणारा विभाग अशी या विभागाची जनमानसात ओळख आहे. जनतेशी संबंधीत सर्व कामकाज विहित पध्दतीने, विहित मार्गाने, निश्चित कालमर्यादेत व पारदर्शकरित्या पार पाडण्यासाठी अद्यावत तंत्रज्ञानाचा प्रभावी वापर करण्यामध्ये हा विभाग अग्रेसर आहे. नोंदणी व मुद्रांक विभागामार्फत खालीलप्रमाणे सेवा देण्याची बांधिलकी सूचित करण्यात आलेली आहे. सुलभ व तत्पर लोकसेवा. ठराविक कालमर्यादेत कार्यपुर्ती. पारदर्शक कार्यप्रणाली. सर्वांना सौजन्याची व समान वागणूक.</a:t>
            </a:r>
            <a:endParaRPr lang="en-IN" sz="2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63820" y="145631"/>
            <a:ext cx="5890023" cy="10971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mr-IN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महाराष्ट्र शासन</a:t>
            </a:r>
            <a:br>
              <a:rPr lang="mr-IN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mr-IN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नोंदणी व मुद्रांक विभाग</a:t>
            </a:r>
          </a:p>
          <a:p>
            <a:pPr algn="ctr"/>
            <a:r>
              <a:rPr lang="mr-IN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दुय्यम निबंधक कार्यालय,पाटण  </a:t>
            </a:r>
            <a:endParaRPr lang="en-IN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244" y="278290"/>
            <a:ext cx="676292" cy="901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90" y="275771"/>
            <a:ext cx="1321072" cy="714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77" y="145631"/>
            <a:ext cx="1361094" cy="102141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06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917">
        <p15:prstTrans prst="curtains"/>
      </p:transition>
    </mc:Choice>
    <mc:Fallback>
      <p:transition spd="slow" advClick="0" advTm="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63093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mr-I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100 दिवसांची कार्यालयीन सुधारणांची </a:t>
            </a:r>
            <a:r>
              <a:rPr lang="mr-I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विशेष </a:t>
            </a:r>
            <a:r>
              <a:rPr lang="mr-I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मोहीम</a:t>
            </a:r>
            <a:endParaRPr lang="en-IN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23493"/>
            <a:ext cx="9110610" cy="4817869"/>
          </a:xfrm>
          <a:ln>
            <a:noFill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mr-IN" sz="3200" b="1" dirty="0" smtClean="0">
                <a:solidFill>
                  <a:schemeClr val="accent4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१) </a:t>
            </a:r>
            <a:r>
              <a:rPr lang="mr-IN" sz="3200" b="1" dirty="0">
                <a:solidFill>
                  <a:schemeClr val="accent4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संकेतस्थळ (</a:t>
            </a:r>
            <a:r>
              <a:rPr lang="en-IN" sz="3200" b="1" dirty="0">
                <a:solidFill>
                  <a:schemeClr val="accent4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WEBSITE) </a:t>
            </a:r>
            <a:r>
              <a:rPr lang="en-IN" sz="3200" b="1" dirty="0" smtClean="0">
                <a:solidFill>
                  <a:schemeClr val="accent4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– </a:t>
            </a:r>
          </a:p>
          <a:p>
            <a:pPr marL="0" indent="0" algn="just">
              <a:buNone/>
            </a:pPr>
            <a:r>
              <a:rPr lang="en-IN" sz="2400" b="1" dirty="0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WEB </a:t>
            </a:r>
            <a:r>
              <a:rPr lang="mr-IN" sz="2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नोंदणी व मुद्रांक विभागाची </a:t>
            </a:r>
            <a:r>
              <a:rPr lang="en-IN" sz="2400" dirty="0">
                <a:solidFill>
                  <a:schemeClr val="tx1"/>
                </a:solidFill>
                <a:latin typeface="Kokila" panose="020B0604020202020204" pitchFamily="34" charset="0"/>
                <a:cs typeface="Kokila" panose="020B0604020202020204" pitchFamily="34" charset="0"/>
                <a:hlinkClick r:id="rId4"/>
              </a:rPr>
              <a:t>www.igrmaharashtra.gov.in</a:t>
            </a:r>
            <a:r>
              <a:rPr lang="en-IN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mr-IN" sz="2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हि अधिकृत वेबसाईट कार्यरत आहे. सदर वेबसाईट वर </a:t>
            </a:r>
            <a:r>
              <a:rPr lang="mr-IN" sz="2400" b="1" dirty="0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विभागाची </a:t>
            </a:r>
            <a:r>
              <a:rPr lang="mr-IN" sz="2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पूर्ण माहिती अद्यावत केलेली असून विभागाविषयी कायदे, शासन निर्णय, परिपत्रके, अधिसूचना इ. व स्थावर </a:t>
            </a:r>
            <a:r>
              <a:rPr lang="mr-IN" sz="2400" b="1" dirty="0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मिळकतीचे </a:t>
            </a:r>
            <a:r>
              <a:rPr lang="mr-IN" sz="2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बाजारमूल्य दर, मुल्यांकन कार्यपद्धती देखील उपलब्ध आहे. तसेच सदर वेबसाईट वरून विभागाच्या ऑनलाईन </a:t>
            </a:r>
            <a:r>
              <a:rPr lang="mr-IN" sz="2400" b="1" dirty="0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सर्विसेस </a:t>
            </a:r>
            <a:r>
              <a:rPr lang="mr-IN" sz="2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जनतेसाठी उपलब्ध करून देण्यात आलेल्या आहेत.</a:t>
            </a:r>
            <a:endParaRPr lang="en-IN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490">
            <a:off x="3647342" y="3588959"/>
            <a:ext cx="5290792" cy="2857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402" y="4325905"/>
            <a:ext cx="2728868" cy="253209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02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58800"/>
            <a:ext cx="8596668" cy="1320800"/>
          </a:xfrm>
        </p:spPr>
        <p:txBody>
          <a:bodyPr>
            <a:normAutofit/>
          </a:bodyPr>
          <a:lstStyle/>
          <a:p>
            <a:r>
              <a:rPr lang="mr-IN" sz="5400" b="1" dirty="0" smtClean="0">
                <a:latin typeface="Kokila" panose="020B0604020202020204" pitchFamily="34" charset="0"/>
                <a:cs typeface="Kokila" panose="020B0604020202020204" pitchFamily="34" charset="0"/>
              </a:rPr>
              <a:t>२) तक्रार निवारण :-</a:t>
            </a:r>
            <a:endParaRPr lang="en-IN" sz="54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5194" r="1584" b="9408"/>
          <a:stretch/>
        </p:blipFill>
        <p:spPr>
          <a:xfrm>
            <a:off x="1426102" y="2768601"/>
            <a:ext cx="6794332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145382" y="1479034"/>
            <a:ext cx="6652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2800" b="1" dirty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दुय्यम निबंधक </a:t>
            </a:r>
            <a:r>
              <a:rPr lang="mr-IN" sz="2800" b="1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पाटण </a:t>
            </a:r>
            <a:r>
              <a:rPr lang="mr-IN" sz="2800" b="1" dirty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या कार्यालयात आपले सरकार व </a:t>
            </a:r>
            <a:r>
              <a:rPr lang="en-IN" sz="2800" b="1" dirty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P.G </a:t>
            </a:r>
            <a:r>
              <a:rPr lang="mr-IN" sz="2800" b="1" dirty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पोर्टलवर एकही तक्रार प्रलंबित </a:t>
            </a:r>
            <a:r>
              <a:rPr lang="mr-IN" sz="2800" b="1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नाही.</a:t>
            </a:r>
            <a:endParaRPr lang="en-IN" sz="2800" b="1" dirty="0">
              <a:solidFill>
                <a:schemeClr val="bg2">
                  <a:lumMod val="75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25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r-IN" sz="6000" b="1" dirty="0" smtClean="0">
                <a:solidFill>
                  <a:schemeClr val="accent4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३) </a:t>
            </a:r>
            <a:r>
              <a:rPr lang="mr-IN" sz="6000" b="1" dirty="0">
                <a:solidFill>
                  <a:schemeClr val="accent4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सुकर जीवनमान -</a:t>
            </a:r>
            <a:r>
              <a:rPr lang="mr-IN" dirty="0">
                <a:solidFill>
                  <a:schemeClr val="accent4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/>
            </a:r>
            <a:br>
              <a:rPr lang="mr-IN" dirty="0">
                <a:solidFill>
                  <a:schemeClr val="accent4"/>
                </a:solidFill>
                <a:latin typeface="Kokila" panose="020B0604020202020204" pitchFamily="34" charset="0"/>
                <a:cs typeface="Kokila" panose="020B0604020202020204" pitchFamily="34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5495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r-IN" sz="2800" b="1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अ)वन </a:t>
            </a:r>
            <a:r>
              <a:rPr lang="mr-IN" sz="2800" b="1" dirty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स्टेट </a:t>
            </a:r>
            <a:r>
              <a:rPr lang="mr-IN" sz="2800" b="1" dirty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वन रजिस्ट्रेशन </a:t>
            </a:r>
            <a:r>
              <a:rPr lang="mr-IN" sz="2800" b="1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-</a:t>
            </a:r>
            <a:r>
              <a:rPr lang="mr-IN" sz="2800" b="1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</a:t>
            </a:r>
            <a:r>
              <a:rPr lang="mr-IN" sz="2800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													</a:t>
            </a:r>
            <a:r>
              <a:rPr lang="mr-IN" sz="2800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राज्यातील </a:t>
            </a:r>
            <a:r>
              <a:rPr lang="mr-IN" sz="2800" dirty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कोणत्याही भागातील नागरिकास राज्यातील कोणत्याही दुय्यम निबंधक कार्यालयात दस्त नोंदणी करता येणार यासाठी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</a:t>
            </a:r>
            <a:r>
              <a:rPr lang="mr-IN" sz="2800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आवश्यक </a:t>
            </a:r>
            <a:r>
              <a:rPr lang="mr-IN" sz="2800" dirty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कार्यवाही विभागाच्या स्तरावरून सुरु करण्यात आली आहे. त्यानुसार मुंबई शहर व मुंबई उपनगर या जिल्ह्यांमध्ये सदर </a:t>
            </a:r>
            <a:r>
              <a:rPr lang="mr-IN" sz="2800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कार्यप्रणाली </a:t>
            </a:r>
            <a:r>
              <a:rPr lang="mr-IN" sz="2800" dirty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कार्यान्वीत करण्यात आलेली असून उर्वरित महाराष्ट्रामध्ये कार्यवाही प्रगतीपथावर आहे</a:t>
            </a:r>
            <a:r>
              <a:rPr lang="mr-IN" sz="2800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mr-IN" sz="2800" dirty="0">
              <a:solidFill>
                <a:schemeClr val="bg2">
                  <a:lumMod val="75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>
              <a:buNone/>
            </a:pPr>
            <a:r>
              <a:rPr lang="mr-IN" sz="2800" b="1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ब)</a:t>
            </a:r>
            <a:r>
              <a:rPr lang="en-IN" sz="2800" b="1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. </a:t>
            </a:r>
            <a:r>
              <a:rPr lang="mr-IN" sz="2800" b="1" dirty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सर्व प्रकरणे निकाली काढणे</a:t>
            </a:r>
          </a:p>
          <a:p>
            <a:pPr marL="0" indent="0">
              <a:buNone/>
            </a:pPr>
            <a:r>
              <a:rPr lang="mr-IN" sz="2800" dirty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</a:t>
            </a:r>
            <a:r>
              <a:rPr lang="mr-IN" sz="2800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</a:t>
            </a:r>
            <a:r>
              <a:rPr lang="mr-IN" sz="2800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या </a:t>
            </a:r>
            <a:r>
              <a:rPr lang="mr-IN" sz="2800" dirty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कार्यालयाकडे दाखल होणारी सर्व प्रकारची प्रकरणे विहित कालमर्यादेत निकाली काढण्यात येत आहेत</a:t>
            </a:r>
            <a:r>
              <a:rPr lang="mr-IN" sz="2800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.</a:t>
            </a:r>
            <a:endParaRPr lang="mr-IN" sz="2800" dirty="0">
              <a:solidFill>
                <a:schemeClr val="bg2">
                  <a:lumMod val="75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75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44501"/>
            <a:ext cx="8596668" cy="5596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r-IN" sz="2800" b="1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क) ज्येष्ठ </a:t>
            </a:r>
            <a:r>
              <a:rPr lang="mr-IN" sz="2800" b="1" dirty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नागरिक, दिव्यांग, व सैनिक यांच्या दस्त नोंदणीस प्रथम प्राधान्य दिले जाते.</a:t>
            </a:r>
          </a:p>
          <a:p>
            <a:pPr marL="0" indent="0">
              <a:buNone/>
            </a:pPr>
            <a:r>
              <a:rPr lang="mr-IN" sz="2800" b="1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दिव्यांगाकरिता </a:t>
            </a:r>
            <a:r>
              <a:rPr lang="mr-IN" sz="2800" b="1" dirty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व्हिलचेअर </a:t>
            </a:r>
            <a:r>
              <a:rPr lang="mr-IN" sz="2800" b="1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ची </a:t>
            </a:r>
            <a:r>
              <a:rPr lang="mr-IN" sz="2800" b="1" dirty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व्यवस्था करण्यात आलेली </a:t>
            </a:r>
            <a:r>
              <a:rPr lang="mr-IN" sz="2800" b="1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आहे.</a:t>
            </a:r>
          </a:p>
          <a:p>
            <a:pPr marL="0" indent="0">
              <a:buNone/>
            </a:pPr>
            <a:endParaRPr lang="en-IN" sz="2800" b="1" dirty="0">
              <a:solidFill>
                <a:schemeClr val="bg2">
                  <a:lumMod val="75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1910688"/>
            <a:ext cx="5416550" cy="4062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4780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1"/>
            <a:ext cx="9274002" cy="520316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mr-IN" sz="4000" b="1" dirty="0" smtClean="0">
                <a:solidFill>
                  <a:schemeClr val="accent4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४) </a:t>
            </a:r>
            <a:r>
              <a:rPr lang="mr-IN" sz="4000" b="1" dirty="0">
                <a:solidFill>
                  <a:schemeClr val="accent4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विभागाची प्रतिमा सुधारण्यासाठी आवश्यक बाबी-</a:t>
            </a:r>
          </a:p>
          <a:p>
            <a:pPr marL="0" indent="0">
              <a:spcBef>
                <a:spcPts val="0"/>
              </a:spcBef>
              <a:buNone/>
            </a:pPr>
            <a:r>
              <a:rPr lang="mr-IN" sz="2800" dirty="0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		कार्यालयात </a:t>
            </a:r>
            <a:r>
              <a:rPr lang="mr-IN" sz="28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कर्मचाऱ्यांची वेळेवर उपस्थिती, कामाचा विहित वेळेत </a:t>
            </a:r>
            <a:r>
              <a:rPr lang="mr-IN" sz="2800" dirty="0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निपटारा</a:t>
            </a:r>
            <a:r>
              <a:rPr lang="mr-IN" sz="28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, </a:t>
            </a:r>
            <a:endParaRPr lang="mr-IN" sz="2800" dirty="0" smtClean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mr-IN" sz="28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</a:t>
            </a:r>
            <a:r>
              <a:rPr lang="mr-IN" sz="2800" dirty="0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	</a:t>
            </a:r>
            <a:r>
              <a:rPr lang="mr-IN" sz="2800" dirty="0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माहिती </a:t>
            </a:r>
            <a:r>
              <a:rPr lang="mr-IN" sz="28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दर्शक फलक, कार्यालयात येणाऱ्या सर्व </a:t>
            </a:r>
            <a:r>
              <a:rPr lang="mr-IN" sz="2800" dirty="0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पक्षकारांना सौजन्याची </a:t>
            </a:r>
            <a:r>
              <a:rPr lang="mr-IN" sz="28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 </a:t>
            </a:r>
            <a:r>
              <a:rPr lang="mr-IN" sz="2800" dirty="0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समान</a:t>
            </a:r>
          </a:p>
          <a:p>
            <a:pPr marL="0" indent="0">
              <a:spcBef>
                <a:spcPts val="0"/>
              </a:spcBef>
              <a:buNone/>
            </a:pPr>
            <a:r>
              <a:rPr lang="mr-IN" sz="28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</a:t>
            </a:r>
            <a:r>
              <a:rPr lang="mr-IN" sz="2800" dirty="0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	</a:t>
            </a:r>
            <a:r>
              <a:rPr lang="mr-IN" sz="2800" dirty="0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वागणूक </a:t>
            </a:r>
            <a:r>
              <a:rPr lang="mr-IN" sz="28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आणि योग्य माहिती देणे या माध्यमातून </a:t>
            </a:r>
            <a:r>
              <a:rPr lang="mr-IN" sz="2800" dirty="0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विभागाची </a:t>
            </a:r>
            <a:r>
              <a:rPr lang="mr-IN" sz="28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प्रतिमा जनमानसात </a:t>
            </a:r>
            <a:endParaRPr lang="mr-IN" sz="2800" dirty="0" smtClean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mr-IN" sz="28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</a:t>
            </a:r>
            <a:r>
              <a:rPr lang="mr-IN" sz="2800" dirty="0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</a:t>
            </a:r>
            <a:r>
              <a:rPr lang="mr-IN" sz="28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</a:t>
            </a:r>
            <a:r>
              <a:rPr lang="mr-IN" sz="2800" dirty="0" smtClean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सुधारण्यासाठी </a:t>
            </a:r>
            <a:r>
              <a:rPr lang="mr-IN" sz="28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सर्वोतपरी प्रयत्न करण्यात येत आहे.</a:t>
            </a:r>
            <a:endParaRPr lang="en-IN" sz="2800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" y="3906371"/>
            <a:ext cx="3576916" cy="268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76" y="3906371"/>
            <a:ext cx="3272115" cy="2454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53" y="3971924"/>
            <a:ext cx="3402109" cy="2551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9155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509">
        <p15:prstTrans prst="peelOff"/>
      </p:transition>
    </mc:Choice>
    <mc:Fallback>
      <p:transition spd="slow" advClick="0" advTm="55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sz="4800" b="1" dirty="0" smtClean="0">
                <a:solidFill>
                  <a:schemeClr val="accent4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५) स्वच्छता:-</a:t>
            </a:r>
            <a:endParaRPr lang="en-IN" sz="4800" b="1" dirty="0">
              <a:solidFill>
                <a:schemeClr val="accent4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225550"/>
            <a:ext cx="8596668" cy="4955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r-IN" sz="2800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	 </a:t>
            </a:r>
            <a:r>
              <a:rPr lang="mr-IN" sz="2800" dirty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कार्यालय स्वच्छ व नीटनेटकी / प्रसन्न ठेवण्यासाठी कार्यालयीन स्वच्छता, </a:t>
            </a:r>
            <a:r>
              <a:rPr lang="mr-IN" sz="2800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			स्वच्छतागृहाचा </a:t>
            </a:r>
            <a:r>
              <a:rPr lang="mr-IN" sz="2800" dirty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नियमित स्वच्छता तसेच कार्यालयाच्या आजूबाजूच्या परिसराची </a:t>
            </a:r>
            <a:r>
              <a:rPr lang="mr-IN" sz="2800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		स्वच्छत्ता </a:t>
            </a:r>
            <a:r>
              <a:rPr lang="mr-IN" sz="2800" dirty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याबाबत आवश्यक कार्यवाही नियमित करण्यात येत आहे.</a:t>
            </a:r>
            <a:br>
              <a:rPr lang="mr-IN" sz="2800" dirty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mr-IN" sz="2800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		पूर्वीची </a:t>
            </a:r>
            <a:r>
              <a:rPr lang="mr-IN" sz="2800" dirty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स्थिती</a:t>
            </a:r>
            <a:br>
              <a:rPr lang="mr-IN" sz="2800" dirty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mr-IN" sz="2800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अ) </a:t>
            </a:r>
            <a:r>
              <a:rPr lang="mr-IN" sz="2800" dirty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अभिलेख निंदणीकरण व वर्गीकरण</a:t>
            </a:r>
            <a:endParaRPr lang="en-IN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13840" r="13262" b="4625"/>
          <a:stretch/>
        </p:blipFill>
        <p:spPr>
          <a:xfrm>
            <a:off x="4005479" y="3492284"/>
            <a:ext cx="3333750" cy="32195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2" t="17500" b="3055"/>
          <a:stretch/>
        </p:blipFill>
        <p:spPr>
          <a:xfrm>
            <a:off x="1272419" y="3461018"/>
            <a:ext cx="2398467" cy="32821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t="1269" r="13880" b="2857"/>
          <a:stretch/>
        </p:blipFill>
        <p:spPr>
          <a:xfrm>
            <a:off x="7716738" y="2564792"/>
            <a:ext cx="2379716" cy="4178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9028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993">
        <p15:prstTrans prst="peelOff"/>
      </p:transition>
    </mc:Choice>
    <mc:Fallback>
      <p:transition spd="slow" advClick="0" advTm="39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553"/>
          </a:xfrm>
        </p:spPr>
        <p:txBody>
          <a:bodyPr>
            <a:normAutofit/>
          </a:bodyPr>
          <a:lstStyle/>
          <a:p>
            <a:r>
              <a:rPr lang="mr-IN" sz="4000" b="1" dirty="0" smtClean="0">
                <a:solidFill>
                  <a:schemeClr val="accent4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६) कार्यालयीन सोई सुविधा:-</a:t>
            </a:r>
            <a:endParaRPr lang="en-IN" sz="4000" b="1" dirty="0">
              <a:solidFill>
                <a:schemeClr val="accent4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8153"/>
            <a:ext cx="8596668" cy="4683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r-IN" sz="3200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अ) पिण्याच्या पाण्याची सोय: </a:t>
            </a:r>
          </a:p>
          <a:p>
            <a:pPr marL="0" indent="0">
              <a:buNone/>
            </a:pPr>
            <a:r>
              <a:rPr lang="mr-IN" sz="3200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दुय्यम निबंधक कार्यालय पाटण येथे पक्षकारांसाठी दररोज नवीन पिण्याच्या पाण्याचा जार उपलब्ध करून देण्यात आलेला आहे.</a:t>
            </a:r>
          </a:p>
          <a:p>
            <a:pPr marL="0" indent="0">
              <a:buNone/>
            </a:pPr>
            <a:endParaRPr lang="mr-IN" sz="3200" dirty="0" smtClean="0">
              <a:solidFill>
                <a:schemeClr val="bg2">
                  <a:lumMod val="75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>
              <a:buNone/>
            </a:pPr>
            <a:r>
              <a:rPr lang="mr-IN" sz="3200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ब) बैठक व्यवस्था :</a:t>
            </a:r>
          </a:p>
          <a:p>
            <a:pPr marL="0" indent="0">
              <a:buNone/>
            </a:pPr>
            <a:r>
              <a:rPr lang="mr-IN" sz="3200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कार्यालयात पक्षकारांना बसण्यासाठी पुरेशी 	व्यवस्था करण्यात</a:t>
            </a:r>
          </a:p>
          <a:p>
            <a:pPr marL="0" indent="0">
              <a:buNone/>
            </a:pPr>
            <a:r>
              <a:rPr lang="mr-IN" sz="3200" dirty="0" smtClean="0">
                <a:solidFill>
                  <a:schemeClr val="bg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आलेली आहे.</a:t>
            </a:r>
            <a:endParaRPr lang="en-IN" sz="3200" dirty="0">
              <a:solidFill>
                <a:schemeClr val="bg2">
                  <a:lumMod val="75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319" y="349623"/>
            <a:ext cx="1960564" cy="29075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636" y="4155141"/>
            <a:ext cx="3513032" cy="2634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04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44">
        <p15:prstTrans prst="peelOff"/>
      </p:transition>
    </mc:Choice>
    <mc:Fallback>
      <p:transition spd="slow" advClick="0" advTm="3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"/>
</p:tagLst>
</file>

<file path=ppt/theme/theme1.xml><?xml version="1.0" encoding="utf-8"?>
<a:theme xmlns:a="http://schemas.openxmlformats.org/drawingml/2006/main" name="Facet">
  <a:themeElements>
    <a:clrScheme name="Custom 7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E59A03"/>
      </a:accent1>
      <a:accent2>
        <a:srgbClr val="3F7818"/>
      </a:accent2>
      <a:accent3>
        <a:srgbClr val="E59A03"/>
      </a:accent3>
      <a:accent4>
        <a:srgbClr val="E76618"/>
      </a:accent4>
      <a:accent5>
        <a:srgbClr val="C42F1A"/>
      </a:accent5>
      <a:accent6>
        <a:srgbClr val="918655"/>
      </a:accent6>
      <a:hlink>
        <a:srgbClr val="FF0000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210</Words>
  <Application>Microsoft Office PowerPoint</Application>
  <PresentationFormat>Widescreen</PresentationFormat>
  <Paragraphs>40</Paragraphs>
  <Slides>11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AMS Chhatrapati</vt:lpstr>
      <vt:lpstr>Arial</vt:lpstr>
      <vt:lpstr>Kokila</vt:lpstr>
      <vt:lpstr>Mangal</vt:lpstr>
      <vt:lpstr>Trebuchet MS</vt:lpstr>
      <vt:lpstr>Wingdings 3</vt:lpstr>
      <vt:lpstr>Facet</vt:lpstr>
      <vt:lpstr>महाराष्ट्र शासन  नोंदणी व मुद्रांक विभाग </vt:lpstr>
      <vt:lpstr>विभागाविषयी थोडक्यात</vt:lpstr>
      <vt:lpstr>100 दिवसांची कार्यालयीन सुधारणांची विशेष मोहीम</vt:lpstr>
      <vt:lpstr>२) तक्रार निवारण :-</vt:lpstr>
      <vt:lpstr>३) सुकर जीवनमान - </vt:lpstr>
      <vt:lpstr>PowerPoint Presentation</vt:lpstr>
      <vt:lpstr>PowerPoint Presentation</vt:lpstr>
      <vt:lpstr>५) स्वच्छता:-</vt:lpstr>
      <vt:lpstr>६) कार्यालयीन सोई सुविधा:-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महाराष्ट्र शासन  नोंदणी व मुद्रांक विभाग</dc:title>
  <dc:creator>ADMIN</dc:creator>
  <cp:lastModifiedBy>ADMIN</cp:lastModifiedBy>
  <cp:revision>24</cp:revision>
  <dcterms:created xsi:type="dcterms:W3CDTF">2025-04-24T11:02:48Z</dcterms:created>
  <dcterms:modified xsi:type="dcterms:W3CDTF">2025-04-27T08:07:24Z</dcterms:modified>
</cp:coreProperties>
</file>