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7"/>
  </p:notesMasterIdLst>
  <p:sldIdLst>
    <p:sldId id="299" r:id="rId2"/>
    <p:sldId id="300" r:id="rId3"/>
    <p:sldId id="301" r:id="rId4"/>
    <p:sldId id="302" r:id="rId5"/>
    <p:sldId id="303" r:id="rId6"/>
    <p:sldId id="304" r:id="rId7"/>
    <p:sldId id="274" r:id="rId8"/>
    <p:sldId id="275" r:id="rId9"/>
    <p:sldId id="305" r:id="rId10"/>
    <p:sldId id="306" r:id="rId11"/>
    <p:sldId id="291" r:id="rId12"/>
    <p:sldId id="307" r:id="rId13"/>
    <p:sldId id="308" r:id="rId14"/>
    <p:sldId id="311" r:id="rId15"/>
    <p:sldId id="310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03" y="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FD66-4D39-42B6-A208-4F0D36FD1144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81AD0-5769-47AE-A861-7436D14A9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99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2403" tIns="31201" rIns="62403" bIns="3120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2403" tIns="31201" rIns="62403" bIns="31201"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81AD0-5769-47AE-A861-7436D14A929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</p:sp>
      <p:sp>
        <p:nvSpPr>
          <p:cNvPr id="5" name="Text 2"/>
          <p:cNvSpPr/>
          <p:nvPr/>
        </p:nvSpPr>
        <p:spPr>
          <a:xfrm>
            <a:off x="2462696" y="662110"/>
            <a:ext cx="4218608" cy="694333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endParaRPr lang="en-IN" sz="1400" dirty="0"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469349"/>
            <a:ext cx="1371599" cy="15118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EB561D-14B5-2084-CD59-66268690ED6D}"/>
              </a:ext>
            </a:extLst>
          </p:cNvPr>
          <p:cNvSpPr/>
          <p:nvPr/>
        </p:nvSpPr>
        <p:spPr>
          <a:xfrm>
            <a:off x="0" y="6163668"/>
            <a:ext cx="9104126" cy="694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4BF7BF4-D6FA-2BD4-59D9-71B219C3E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349072"/>
            <a:ext cx="1426104" cy="1676973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xmlns="" id="{211CC73C-073B-9004-B6F8-D075DCBD84F2}"/>
              </a:ext>
            </a:extLst>
          </p:cNvPr>
          <p:cNvSpPr/>
          <p:nvPr/>
        </p:nvSpPr>
        <p:spPr>
          <a:xfrm>
            <a:off x="500063" y="4646084"/>
            <a:ext cx="8080374" cy="1479013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ts val="2939"/>
              </a:lnSpc>
            </a:pP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कार्यालय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: </a:t>
            </a:r>
            <a:r>
              <a:rPr lang="en-US" sz="32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दुय्यम</a:t>
            </a:r>
            <a:r>
              <a:rPr lang="en-US" sz="3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निबंधक</a:t>
            </a:r>
            <a:r>
              <a:rPr lang="en-US" sz="32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श्रेणी</a:t>
            </a:r>
            <a:r>
              <a:rPr lang="en-US" sz="5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-1</a:t>
            </a:r>
            <a:r>
              <a:rPr lang="en-US" sz="32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—खंडाळा </a:t>
            </a:r>
            <a:r>
              <a:rPr lang="en-US" sz="3200" b="1" dirty="0" err="1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जि.सातारा</a:t>
            </a:r>
            <a:endParaRPr lang="en-US" sz="2200" b="1" dirty="0" smtClean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2939"/>
              </a:lnSpc>
            </a:pPr>
            <a:endParaRPr lang="en-US" sz="2200" b="1" dirty="0" smtClean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2939"/>
              </a:lnSpc>
            </a:pPr>
            <a:r>
              <a:rPr lang="en-US" sz="2200" b="1" dirty="0" err="1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क्षेत्रीय</a:t>
            </a:r>
            <a:r>
              <a:rPr lang="en-US" sz="22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शासकीय</a:t>
            </a:r>
            <a:r>
              <a:rPr lang="en-US" sz="2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व </a:t>
            </a:r>
            <a:r>
              <a:rPr lang="en-US" sz="2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निमशासकीय</a:t>
            </a:r>
            <a:r>
              <a:rPr lang="en-US" sz="2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 </a:t>
            </a:r>
            <a:r>
              <a:rPr lang="en-US" sz="2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कार्यालयांसाठी</a:t>
            </a:r>
            <a:r>
              <a:rPr lang="en-US" sz="2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38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100 </a:t>
            </a:r>
            <a:r>
              <a:rPr lang="en-US" sz="2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दिवसांचा</a:t>
            </a:r>
            <a:r>
              <a:rPr lang="en-US" sz="2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कृति</a:t>
            </a:r>
            <a:r>
              <a:rPr lang="en-US" sz="2200" b="1" dirty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  <a:sym typeface="Calibri (MS) Bold"/>
              </a:rPr>
              <a:t>आराखडा</a:t>
            </a:r>
            <a:endParaRPr lang="en-US" sz="2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  <a:p>
            <a:pPr algn="ctr">
              <a:lnSpc>
                <a:spcPts val="2939"/>
              </a:lnSpc>
            </a:pPr>
            <a:endParaRPr lang="en-US" sz="2200" b="1" dirty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  <a:sym typeface="Calibri (MS)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7824" y="2596444"/>
            <a:ext cx="4423480" cy="1872372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3400" b="1" dirty="0" smtClean="0">
                <a:solidFill>
                  <a:srgbClr val="FF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महाराष्ट्र शासन </a:t>
            </a:r>
            <a:r>
              <a:rPr lang="en-US" sz="3400" b="1" dirty="0" smtClean="0">
                <a:solidFill>
                  <a:srgbClr val="FF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3400" b="1" dirty="0" smtClean="0">
                <a:solidFill>
                  <a:srgbClr val="7030A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3400" b="1" dirty="0" smtClean="0">
              <a:solidFill>
                <a:srgbClr val="7030A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en-US" sz="3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 </a:t>
            </a:r>
            <a:endParaRPr lang="en-IN" sz="3400" dirty="0"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45724"/>
            <a:ext cx="527183" cy="96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नीटनेटकी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प्रसन्न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ठेवण्यासाठी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कार्यालयीन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स्वच्छतागृहाची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नियमित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तसेच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कार्यालयाच्या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आजुबाजुच्या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परिसराची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याबाबत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आवश्यक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कार्यवाही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नियमित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येत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48000" y="609600"/>
            <a:ext cx="2988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स्वच्छता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b="1" dirty="0" smtClean="0">
                <a:solidFill>
                  <a:srgbClr val="FF0000"/>
                </a:solidFill>
              </a:rPr>
              <a:t>सुशोभीकरणापूर्वीची </a:t>
            </a:r>
            <a:r>
              <a:rPr lang="mr-IN" sz="2800" b="1" dirty="0">
                <a:solidFill>
                  <a:srgbClr val="FF0000"/>
                </a:solidFill>
              </a:rPr>
              <a:t>स्थिती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3124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b="1" dirty="0">
                <a:solidFill>
                  <a:srgbClr val="FF0000"/>
                </a:solidFill>
              </a:rPr>
              <a:t>सुशोभीकरणानंतरची स्थिती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esktop\100 DAYS\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4191000" cy="2711607"/>
          </a:xfrm>
          <a:prstGeom prst="rect">
            <a:avLst/>
          </a:prstGeom>
          <a:noFill/>
        </p:spPr>
      </p:pic>
      <p:pic>
        <p:nvPicPr>
          <p:cNvPr id="1031" name="Picture 7" descr="C:\Users\USER\Desktop\100 DAYS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04122"/>
            <a:ext cx="4521199" cy="295067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blob:https://web.whatsapp.com/4b2c86d9-3355-4d67-9c34-bbe019b8a2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blob:https://web.whatsapp.com/4b2c86d9-3355-4d67-9c34-bbe019b8a2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blob:https://web.whatsapp.com/4b2c86d9-3355-4d67-9c34-bbe019b8a2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C:\Users\USER\Desktop\100 DAY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3276600" cy="5181600"/>
          </a:xfrm>
          <a:prstGeom prst="rect">
            <a:avLst/>
          </a:prstGeom>
          <a:noFill/>
        </p:spPr>
      </p:pic>
      <p:pic>
        <p:nvPicPr>
          <p:cNvPr id="2056" name="Picture 8" descr="C:\Users\USER\Desktop\100 DAYS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66800"/>
            <a:ext cx="3606800" cy="5181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533400"/>
            <a:ext cx="3403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400" b="1" dirty="0" smtClean="0">
                <a:solidFill>
                  <a:srgbClr val="FF0000"/>
                </a:solidFill>
              </a:rPr>
              <a:t>सुशोभीकरणापूर्वीची स्थिती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533400"/>
            <a:ext cx="3512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r-IN" sz="2400" b="1" dirty="0" smtClean="0">
                <a:solidFill>
                  <a:srgbClr val="FF0000"/>
                </a:solidFill>
              </a:rPr>
              <a:t>सुशोभीकरणानंतरची स्थिती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FontTx/>
              <a:buChar char="-"/>
            </a:pP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कार्यालयातील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अभिलेख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अ, ब, क, ड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पध्दतीने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वर्गीकृत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करून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रचनाबध्द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685800"/>
            <a:ext cx="2634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अभिलेख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निंदणीकरण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ctr"/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वर्गीकरण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3010" name="Picture 2" descr="C:\Users\USER\Desktop\100 DAY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76600"/>
            <a:ext cx="2590800" cy="292777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81600" y="685800"/>
            <a:ext cx="2848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जड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वस्तु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संग्रह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नोंदवही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अदयावतीकरण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105400" y="1752600"/>
            <a:ext cx="358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कार्यालयातील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जड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वस्तु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संग्रहाबाबत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प्राप्त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झालेले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जड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वस्तु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बाबत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नोंदवहीमध्ये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नोंदीचे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अदयावतीकरण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केलेले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तसेच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सदर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वस्तुंच्या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याद्या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तयार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केलेल्या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282259"/>
            <a:ext cx="54102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पोर्टलवरील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तक्रारी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ZERO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करणे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कार्यालयाकडील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आपले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सरकार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CRM व PG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पोर्टलवरील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तक्रारी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विहीत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कालमर्यादेत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निकाली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काढण्यात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आलेल्या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PG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निरंक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CRM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निरंक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आपले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सरकार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निरंक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RTI /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अपील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प्रकरणे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कार्यवाही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माहिती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अधिकार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कायद्यांतर्गत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अर्ज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विहीत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मुदतीत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निकाली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काढण्यात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आलेले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6096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</a:t>
            </a:r>
            <a:r>
              <a:rPr lang="en-US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निवारण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066799"/>
            <a:ext cx="4565650" cy="268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371600" y="609600"/>
            <a:ext cx="2669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आपले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सरकार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डॅशबोर्ड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31242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पी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जी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पोर्टल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डॅशबोर्ड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7553" y="3810000"/>
            <a:ext cx="515024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057400"/>
            <a:ext cx="7848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en-US" sz="1400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20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4(ई)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लोकशाही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दिनाचे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आयोजन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त्यामधील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तक्रारींचे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निराकरण</a:t>
            </a:r>
            <a:r>
              <a:rPr lang="en-US" sz="2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200000"/>
              </a:lnSpc>
              <a:buNone/>
            </a:pP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200000"/>
              </a:lnSpc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जानेवारी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2025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एप्रील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2025 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200000"/>
              </a:lnSpc>
              <a:buNone/>
            </a:pP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कालावधीत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लोकशाही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दिनामध्ये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कार्यालयामध्ये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कोणतीही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तक्रार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प्राप्त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नाही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457200"/>
            <a:ext cx="5943600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कार्यालयामध्ये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खालीलप्रमाणे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नागरिकांसाठी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सुविधा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उपलब्ध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करून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आलेल्या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स्तनदा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मातांसाठी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हिरकणी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कक्ष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2209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लहाण्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बाळांसाठी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पाळणा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5058" name="Picture 2" descr="C:\Users\USER\Desktop\100 DAYS\hirkani kaks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667000"/>
            <a:ext cx="4115713" cy="2514600"/>
          </a:xfrm>
          <a:prstGeom prst="rect">
            <a:avLst/>
          </a:prstGeom>
          <a:noFill/>
        </p:spPr>
      </p:pic>
      <p:pic>
        <p:nvPicPr>
          <p:cNvPr id="45059" name="Picture 3" descr="C:\Users\USER\Desktop\100 DAYS\pal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3526" y="2743200"/>
            <a:ext cx="3114674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858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कार्यालयामध्ये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खालीलप्रमाणे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नागरिकांसाठी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सुविधा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उपलब्ध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करून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आलेल्या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6082" name="Picture 2" descr="C:\Users\USER\Desktop\100 DAYS\wheel 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90800"/>
            <a:ext cx="2743200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1828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वृध्द</a:t>
            </a:r>
            <a:r>
              <a:rPr lang="en-US" b="1" dirty="0" smtClean="0">
                <a:solidFill>
                  <a:srgbClr val="C00000"/>
                </a:solidFill>
              </a:rPr>
              <a:t> व </a:t>
            </a:r>
            <a:r>
              <a:rPr lang="en-US" b="1" dirty="0" err="1" smtClean="0">
                <a:solidFill>
                  <a:srgbClr val="C00000"/>
                </a:solidFill>
              </a:rPr>
              <a:t>दिव्यांग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नागरीकांसाठी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व्हीलचेअर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905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प्रशस्त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अभ्यागत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कक्ष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6083" name="Picture 3" descr="C:\Users\USER\Desktop\100 DAYS\kaks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590800"/>
            <a:ext cx="47244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33400"/>
            <a:ext cx="5867400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कार्यालयामध्ये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खालीलप्रमाणे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नागरिकांसाठी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सुविधा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उपलब्ध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करून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आलेल्या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20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8120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RO </a:t>
            </a:r>
            <a:r>
              <a:rPr lang="en-US" b="1" dirty="0" err="1" smtClean="0">
                <a:solidFill>
                  <a:srgbClr val="C00000"/>
                </a:solidFill>
              </a:rPr>
              <a:t>चे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स्वच्छ</a:t>
            </a:r>
            <a:r>
              <a:rPr lang="en-US" b="1" dirty="0" smtClean="0">
                <a:solidFill>
                  <a:srgbClr val="C00000"/>
                </a:solidFill>
              </a:rPr>
              <a:t> व </a:t>
            </a:r>
            <a:r>
              <a:rPr lang="en-US" b="1" dirty="0" err="1" smtClean="0">
                <a:solidFill>
                  <a:srgbClr val="C00000"/>
                </a:solidFill>
              </a:rPr>
              <a:t>थंड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पिण्याचे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पाणी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स्वच्छ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प्रसाधन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गृह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7106" name="Picture 2" descr="C:\Users\USER\Desktop\100 DAYS\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2908300" cy="3886669"/>
          </a:xfrm>
          <a:prstGeom prst="rect">
            <a:avLst/>
          </a:prstGeom>
          <a:noFill/>
        </p:spPr>
      </p:pic>
      <p:pic>
        <p:nvPicPr>
          <p:cNvPr id="47107" name="Picture 3" descr="C:\Users\USER\Desktop\100 DAYS\toil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14600"/>
            <a:ext cx="29083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14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विभागाविषयी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थोडक्यात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000" b="1" dirty="0" smtClean="0"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नोंदणी व मुद्रांक विभाग हा जनतेस नोंदणी अधिनियमानुसार, दस्त नोंद‌णीची सेवा देणारा तसेच मुद्रांक अधिनियमाची अंमलबजावणी कुरुन महसूल संकलन करणारा विभाग आहे. दस्त नोंदणीची सेवा व महसूल संक</a:t>
            </a:r>
            <a:r>
              <a:rPr lang="en-US" sz="2000" b="1" dirty="0" err="1" smtClean="0"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लन</a:t>
            </a:r>
            <a:r>
              <a:rPr lang="hi-IN" sz="2000" b="1" dirty="0" smtClean="0"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या दोन्ही क्षेत्रांमध्ये सर्वोत्कृष्ट कामगिरी करणारा विभाग अशी या विभागाची जनमानसात ओळख आहे.</a:t>
            </a:r>
          </a:p>
          <a:p>
            <a:pPr algn="ctr"/>
            <a:r>
              <a:rPr lang="hi-IN" sz="2000" b="1" dirty="0" smtClean="0"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जनतेशी संबंधीत सर्व कामकाज विहित पध्दतीने, विहित मार्गाने, निश्चित कालमर्यादेत व पारदर्शकरित्या पार पाडण्यासाठी अद्यावत तंत्रज्ञानाचा प्रभावी वापर करण्यामध्ये हा विभाग अग्रेसर आहे.</a:t>
            </a:r>
          </a:p>
          <a:p>
            <a:pPr algn="ctr"/>
            <a:r>
              <a:rPr lang="hi-IN" sz="2000" b="1" dirty="0" smtClean="0"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नोंदणी व मुद्रांक विभागामार्फत खालीलप्रमाणे सेवा देण्याची बांधिलकी सूचित करण्यात आलेली आहे</a:t>
            </a:r>
            <a:r>
              <a:rPr lang="hi-IN" sz="2000" b="1" dirty="0" smtClean="0"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2000" b="1" dirty="0" smtClean="0">
              <a:latin typeface="DVB-TTYogesh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hi-IN" sz="2000" b="1" dirty="0" smtClean="0">
              <a:latin typeface="DVB-TTYogesh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hi-IN" sz="2000" b="1" i="1" dirty="0" smtClean="0">
                <a:solidFill>
                  <a:srgbClr val="C00000"/>
                </a:solidFill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सुलभ व तत्पर </a:t>
            </a:r>
            <a:r>
              <a:rPr lang="hi-IN" sz="2000" b="1" i="1" dirty="0" smtClean="0">
                <a:solidFill>
                  <a:srgbClr val="C00000"/>
                </a:solidFill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लोकसेवा</a:t>
            </a:r>
            <a:r>
              <a:rPr lang="en-US" sz="2000" b="1" i="1" dirty="0" smtClean="0">
                <a:solidFill>
                  <a:srgbClr val="C00000"/>
                </a:solidFill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</a:t>
            </a:r>
            <a:r>
              <a:rPr lang="en-US" sz="2000" b="1" i="1" dirty="0" smtClean="0">
                <a:solidFill>
                  <a:srgbClr val="C00000"/>
                </a:solidFill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smtClean="0"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i-IN" sz="2000" b="1" i="1" dirty="0" smtClean="0">
                <a:solidFill>
                  <a:srgbClr val="C00000"/>
                </a:solidFill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ठराविक </a:t>
            </a:r>
            <a:r>
              <a:rPr lang="hi-IN" sz="2000" b="1" i="1" dirty="0" smtClean="0">
                <a:solidFill>
                  <a:srgbClr val="C00000"/>
                </a:solidFill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कालमर्यादेत कार्यपुर्ती.</a:t>
            </a:r>
          </a:p>
          <a:p>
            <a:r>
              <a:rPr lang="hi-IN" sz="2000" b="1" i="1" dirty="0" smtClean="0">
                <a:solidFill>
                  <a:srgbClr val="C00000"/>
                </a:solidFill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पारदर्शक </a:t>
            </a:r>
            <a:r>
              <a:rPr lang="hi-IN" sz="2000" b="1" i="1" dirty="0" smtClean="0">
                <a:solidFill>
                  <a:srgbClr val="C00000"/>
                </a:solidFill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कार्यप्रणाली.</a:t>
            </a:r>
            <a:r>
              <a:rPr lang="en-US" sz="2000" b="1" i="1" dirty="0" smtClean="0">
                <a:solidFill>
                  <a:srgbClr val="C00000"/>
                </a:solidFill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</a:t>
            </a:r>
            <a:r>
              <a:rPr lang="hi-IN" sz="2000" b="1" dirty="0" smtClean="0">
                <a:solidFill>
                  <a:srgbClr val="C00000"/>
                </a:solidFill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सर्वांना </a:t>
            </a:r>
            <a:r>
              <a:rPr lang="hi-IN" sz="2000" b="1" dirty="0" smtClean="0">
                <a:solidFill>
                  <a:srgbClr val="C00000"/>
                </a:solidFill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सौजन्याची व समान </a:t>
            </a:r>
            <a:r>
              <a:rPr lang="hi-IN" sz="2000" b="1" dirty="0" smtClean="0">
                <a:solidFill>
                  <a:srgbClr val="C00000"/>
                </a:solidFill>
                <a:latin typeface="DVB-TTYogesh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वागणूक</a:t>
            </a:r>
            <a:endParaRPr lang="en-US" sz="2000" b="1" dirty="0" smtClean="0">
              <a:solidFill>
                <a:srgbClr val="C00000"/>
              </a:solidFill>
              <a:latin typeface="DVB-TTYogesh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hi-IN" sz="2000" b="1" i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लोकाभिमुख बैठक व्यवस्था</a:t>
            </a:r>
            <a:r>
              <a:rPr lang="en-US" sz="2000" b="1" i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</a:t>
            </a:r>
            <a:r>
              <a:rPr lang="hi-IN" sz="2000" b="1" i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प्रसन्न </a:t>
            </a:r>
            <a:r>
              <a:rPr lang="hi-IN" sz="2000" b="1" i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कार्यालयीन वातावरण</a:t>
            </a:r>
          </a:p>
          <a:p>
            <a:endParaRPr lang="en-US" sz="2000" dirty="0">
              <a:solidFill>
                <a:srgbClr val="C00000"/>
              </a:solidFill>
              <a:latin typeface="DVB-TTYogesh" pitchFamily="8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066800"/>
            <a:ext cx="82296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ई. </a:t>
            </a:r>
            <a:r>
              <a:rPr lang="en-US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ऑफिस</a:t>
            </a: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प्रणाली</a:t>
            </a: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</a:p>
          <a:p>
            <a:pPr marL="514350" indent="-51435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कार्यालयाच्या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कार्यालयीन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कामकाजाकरीता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ई-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ऑफिस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प्रणालीचा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नियमित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वापर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सुरू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असून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दस्त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स्कॅनिंग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ई-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सर्च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ई-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मुल्यांकन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ई-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पेमेंट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ई-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फायलिंग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ई-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रजिस्ट्रेशन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इत्यादी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ऑनलाईन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सुविधा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कार्यन्वित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असून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त्याद्वारे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कार्यालयाचे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चालू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60960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कामकाजात</a:t>
            </a:r>
            <a:r>
              <a:rPr lang="en-US" sz="2400" b="1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सुधारणा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657600"/>
            <a:ext cx="8382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विशेष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मोहिमेंअतर्गत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सह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जिल्हा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निबंधक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वर्ग-1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तथा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जिल्हाधिकारी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सातारा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वेळोवेळी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भेटी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देऊन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कार्यालयाचा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आढावा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घेत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457200" indent="-457200" algn="ctr">
              <a:lnSpc>
                <a:spcPct val="150000"/>
              </a:lnSpc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विभागामार्फत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कार्यालयाला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47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कोटी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इष्टांक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वसुलीचे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उद्दिष्ठ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आलेले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त्यानुसार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100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दिवसांच्या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कृती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आराखडयातील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7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कलमी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कार्यक्रमांतर्गत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सह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जिल्हा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निबंधक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वर्ग-1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तथा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जिल्हाधिकारी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सातारा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हे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भेटी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देऊन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इष्टांकपुर्ती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करण्याकरीता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कामकाजाचा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आढावा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घेवून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मार्गदर्शन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करत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आहेत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त्यानुसार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कार्यालयाला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इष्टांक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मार्च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अखेर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23.84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कोटी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(82.20%)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शासनजमा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आला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5385" y="3244334"/>
            <a:ext cx="2420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क्षेत्रीय</a:t>
            </a:r>
            <a:r>
              <a:rPr lang="en-US" sz="2000" b="1" u="sng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कार्यालयांना</a:t>
            </a:r>
            <a:r>
              <a:rPr lang="en-US" sz="2000" b="1" u="sng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भेटी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371600"/>
            <a:ext cx="7315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नोंदणी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विभागाकडील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सामुहिक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प्रोत्साहन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योजने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अंतर्गत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नवीन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उदयोग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घटकांना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महाराष्ट्र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अधिनियम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अंतर्गत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क्र.मुद्रांक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- 2019/अनौ.स.क्र.23/ प्र.क्र.328 /म-1 (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धोरण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दिनांक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- 20/9/2019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अंतर्गत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मुद्रांक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शुल्कात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माफी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देण्यात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आलेली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62200" y="838200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आर्थिक</a:t>
            </a:r>
            <a:r>
              <a:rPr lang="en-US" sz="2000" b="1" u="sng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000" b="1" u="sng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औदयोगिक</a:t>
            </a:r>
            <a:r>
              <a:rPr lang="en-US" sz="2000" b="1" u="sng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गुंतवणुकीस</a:t>
            </a:r>
            <a:r>
              <a:rPr lang="en-US" sz="2000" b="1" u="sng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प्रोत्साहन</a:t>
            </a:r>
            <a:r>
              <a:rPr lang="en-US" sz="2000" b="1" u="sng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3528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अधिकारी</a:t>
            </a: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कर्मचारी</a:t>
            </a: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प्रशिक्षण</a:t>
            </a: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सेवाविषयक</a:t>
            </a: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बाबी</a:t>
            </a: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000" b="1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आणि</a:t>
            </a: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कृत्रिम</a:t>
            </a: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बुध्दिमत्ता</a:t>
            </a: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तंत्रज्ञानाचा</a:t>
            </a: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वापर</a:t>
            </a: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114800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भारत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सरकारद्वारे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-Got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Karmyogi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मोहिमेंअतर्गत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सरकारी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अधिकारी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कर्मचारी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यांना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ज्ञान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कौशल्य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कार्यालयीन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कार्यक्षमता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वृध्दिंगत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करण्यासाठी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किमान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कोर्सेस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पुर्ण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करण्याचे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आदेश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केलेप्रमाणे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कार्यालयातील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अधिकारी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/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कर्मचारी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यांनी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सदरचे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प्रशिक्षण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यशस्वीरित्या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पुर्ण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केले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2743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नावीण्यपुर्ण</a:t>
            </a:r>
            <a:r>
              <a:rPr lang="en-US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उपक्रम</a:t>
            </a:r>
            <a:r>
              <a:rPr lang="en-US" sz="2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914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जागतिक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महिला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दिनानिमित्त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महिलांचा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सन्मान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8130" name="Picture 2" descr="C:\Users\USER\Desktop\100 DAYS\shiv jayan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62400"/>
            <a:ext cx="4419600" cy="27371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0" y="3429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शिवजन्मोत्सव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8131" name="Picture 3" descr="C:\Users\USER\Desktop\100 DAYS\mahila d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27383"/>
            <a:ext cx="4227686" cy="2463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762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                     </a:t>
            </a:r>
            <a:r>
              <a:rPr lang="en-US" sz="2800" b="1" dirty="0" err="1" smtClean="0">
                <a:solidFill>
                  <a:srgbClr val="C00000"/>
                </a:solidFill>
              </a:rPr>
              <a:t>मुक्त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ग्रंथालय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9154" name="Picture 2" descr="C:\Users\USER\Desktop\100 DAYS\liabr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3962400" cy="5296441"/>
          </a:xfrm>
          <a:prstGeom prst="rect">
            <a:avLst/>
          </a:prstGeom>
          <a:noFill/>
        </p:spPr>
      </p:pic>
      <p:pic>
        <p:nvPicPr>
          <p:cNvPr id="49155" name="Picture 3" descr="C:\Users\USER\Desktop\100 DAYS\liabrary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1"/>
            <a:ext cx="4140682" cy="28193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228600"/>
            <a:ext cx="3108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नावीण्यपुर्ण</a:t>
            </a:r>
            <a:r>
              <a:rPr lang="en-US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उपक्रम</a:t>
            </a:r>
            <a:r>
              <a:rPr lang="en-US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457200"/>
            <a:ext cx="3108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नावीण्यपुर्ण</a:t>
            </a:r>
            <a:r>
              <a:rPr lang="en-US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उपक्रम</a:t>
            </a:r>
            <a:r>
              <a:rPr lang="en-US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8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महत्वाची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शासन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परीपत्रके</a:t>
            </a:r>
            <a:r>
              <a:rPr lang="en-US" sz="2000" b="1" dirty="0" smtClean="0">
                <a:solidFill>
                  <a:srgbClr val="C00000"/>
                </a:solidFill>
              </a:rPr>
              <a:t> QR Code </a:t>
            </a:r>
            <a:r>
              <a:rPr lang="en-US" sz="2000" b="1" dirty="0" err="1" smtClean="0">
                <a:solidFill>
                  <a:srgbClr val="C00000"/>
                </a:solidFill>
              </a:rPr>
              <a:t>वर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उपलब्ध</a:t>
            </a:r>
            <a:r>
              <a:rPr lang="en-US" sz="2000" b="1" dirty="0" smtClean="0">
                <a:solidFill>
                  <a:srgbClr val="C00000"/>
                </a:solidFill>
              </a:rPr>
              <a:t>  </a:t>
            </a:r>
            <a:r>
              <a:rPr lang="en-US" sz="2000" b="1" dirty="0" err="1" smtClean="0">
                <a:solidFill>
                  <a:srgbClr val="C00000"/>
                </a:solidFill>
              </a:rPr>
              <a:t>करून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देण्यात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आलेली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आहे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50178" name="Picture 2" descr="C:\Users\USER\Desktop\100 DAYS\QR GIFT D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71800"/>
            <a:ext cx="3175000" cy="317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981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नात्यातील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बक्षिसपत्रास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मुद्रांक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शुल्क</a:t>
            </a:r>
            <a:r>
              <a:rPr lang="en-US" sz="2000" b="1" dirty="0" smtClean="0">
                <a:solidFill>
                  <a:srgbClr val="002060"/>
                </a:solidFill>
              </a:rPr>
              <a:t> व </a:t>
            </a:r>
            <a:r>
              <a:rPr lang="en-US" sz="2000" b="1" dirty="0" err="1" smtClean="0">
                <a:solidFill>
                  <a:srgbClr val="002060"/>
                </a:solidFill>
              </a:rPr>
              <a:t>नोंदणी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फीस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माफी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बाबतचे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परिपत्रक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50179" name="Picture 3" descr="C:\Users\USER\Desktop\100 DAYS\WOMAN Q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0"/>
            <a:ext cx="3124200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213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महिलांना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मुद्रांक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शुल्कातून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</a:rPr>
              <a:t>%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माफी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बाबतचे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परिपत्रक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733800"/>
            <a:ext cx="7772400" cy="457200"/>
          </a:xfrm>
        </p:spPr>
        <p:txBody>
          <a:bodyPr>
            <a:noAutofit/>
          </a:bodyPr>
          <a:lstStyle/>
          <a:p>
            <a:pPr marL="457200" indent="-457200" algn="just">
              <a:buNone/>
            </a:pPr>
            <a:r>
              <a:rPr lang="en-US" sz="2200" b="1" dirty="0" smtClean="0">
                <a:latin typeface="Algerian" pitchFamily="82" charset="0"/>
              </a:rPr>
              <a:t>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352800"/>
            <a:ext cx="754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दुय्यम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निबंधक</a:t>
            </a:r>
            <a:r>
              <a:rPr lang="en-US" sz="2800" b="1" dirty="0" smtClean="0">
                <a:solidFill>
                  <a:srgbClr val="002060"/>
                </a:solidFill>
              </a:rPr>
              <a:t> श्रेणी-</a:t>
            </a:r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खंडाळा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ता.खंडाळा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जि.सातारा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5029200"/>
            <a:ext cx="32656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धन्यवाद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BF7BF4-D6FA-2BD4-59D9-71B219C3E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349072"/>
            <a:ext cx="1426104" cy="16769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FCAA20-6340-6C01-7312-A07210CC90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469349"/>
            <a:ext cx="1371599" cy="151185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45724"/>
            <a:ext cx="527183" cy="96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057400" y="2362200"/>
            <a:ext cx="4572000" cy="9339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2400" b="1" dirty="0" smtClean="0">
                <a:solidFill>
                  <a:srgbClr val="FF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महाराष्ट्र शासन </a:t>
            </a:r>
            <a:r>
              <a:rPr lang="en-US" sz="2400" b="1" dirty="0" smtClean="0">
                <a:solidFill>
                  <a:srgbClr val="FF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2400" b="1" dirty="0" smtClean="0">
                <a:solidFill>
                  <a:srgbClr val="7030A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2400" b="1" dirty="0" smtClean="0">
              <a:solidFill>
                <a:srgbClr val="7030A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14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विभागाविषयी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थोडक्यात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28800"/>
            <a:ext cx="754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800" b="1" cap="all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ध्येय </a:t>
            </a:r>
            <a:r>
              <a:rPr lang="hi-IN" sz="2800" b="1" cap="all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(व्हिजन) </a:t>
            </a:r>
            <a:r>
              <a:rPr lang="hi-IN" sz="2800" b="1" cap="al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ctr"/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नोंदणी व मुद्रांक विभाग हा जनतेस नोंदणी अधिनियमानुसार, दस्त नोंदणीची सेवा देणारा तसेच मुद्रांक अधिनियमाची अंमलबजावणी करुन महसूल संकलन करणारा विभाग आहे. दस्त नोंदणीची सेवा व महसूल संकलन या दोन्ही क्षेत्रांमध्ये सर्वोत्कृष्ट कामगिरी करणारा विभाग अशी या विभागाची जनमानसात ओळख निर्माण व्हावी, हे या विभागाचे ध्येय (व्हिजन) आहे</a:t>
            </a:r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hi-IN" sz="20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hi-IN" sz="2800" b="1" cap="all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लक्ष्य (मिशन) :</a:t>
            </a:r>
          </a:p>
          <a:p>
            <a:pPr algn="ctr"/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उपरोक्त ध्येय साध्य करण्याच्या दृष्टीने, जनतेशी संबंधित सर्व कामकाज विहित पध्दतीने, विहित मार्गाने, निश्चित कालमर्यादेत व पारदर्शकरित्या पार पाडणे आणि त्याकरिता कामकाजामध्ये अद्ययावत तंत्रज्ञानाचा प्रभावी वापर करणे हे या विभागाचे लक्ष्य (मिशन) आहे.</a:t>
            </a:r>
            <a:endParaRPr lang="hi-IN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8382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    </a:t>
            </a:r>
            <a:r>
              <a:rPr lang="hi-IN" sz="4000" dirty="0" smtClean="0">
                <a:solidFill>
                  <a:srgbClr val="FF0000"/>
                </a:solidFill>
                <a:latin typeface="Algerian" pitchFamily="82" charset="0"/>
              </a:rPr>
              <a:t>संकेतस्थळ</a:t>
            </a:r>
            <a:r>
              <a:rPr lang="hi-IN" sz="40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hi-IN" sz="40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       (Website)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33400" y="2209800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नोंदणी व मुद्रांक विभागाची</a:t>
            </a:r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www.igr.maharashtra.gov.in</a:t>
            </a:r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 </a:t>
            </a:r>
            <a:r>
              <a:rPr lang="hi-IN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हि अधिकृत वेबसाईट कार्यरत आहे. सदर वेबसाईट वर विभागाची पूर्ण माहिती अद्यावत केलेली असून विभागाविषयी कायदे, शासन निर्णय, परिपत्रके, अधिसूचना इ. व स्थावर मिळकतीचे बाजारमूल्य दर, मुल्यांकन कार्यपद्धती देखील उपलब्ध आहे. तसेच सदर वेबसाईट वरून विभागाच्या ऑनलाईन सर्विसेस जनतेसाठी उपलब्ध करून देण्यात आलेल्या आहेत.</a:t>
            </a:r>
            <a:endParaRPr lang="en-US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0"/>
            <a:ext cx="55911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5082047"/>
              </p:ext>
            </p:extLst>
          </p:nvPr>
        </p:nvGraphicFramePr>
        <p:xfrm>
          <a:off x="381000" y="1219200"/>
          <a:ext cx="8484776" cy="475671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76400"/>
                <a:gridCol w="1918288"/>
                <a:gridCol w="1797344"/>
                <a:gridCol w="3092744"/>
              </a:tblGrid>
              <a:tr h="889842">
                <a:tc>
                  <a:txBody>
                    <a:bodyPr/>
                    <a:lstStyle/>
                    <a:p>
                      <a:pPr algn="ctr"/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नोंदणी</a:t>
                      </a: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पीडीई</a:t>
                      </a: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रजि</a:t>
                      </a: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ई- </a:t>
                      </a:r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रजिस्ट्रेशन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ई – </a:t>
                      </a:r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फायलिंग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ई - </a:t>
                      </a:r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लिव्ह</a:t>
                      </a: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अँड</a:t>
                      </a: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लायसन्स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59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विवाह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नोंदणी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मुद्रांक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</a:t>
                      </a:r>
                      <a:r>
                        <a:rPr lang="en-IN" dirty="0" err="1" smtClean="0"/>
                        <a:t>एएसआर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</a:t>
                      </a:r>
                      <a:r>
                        <a:rPr lang="en-IN" dirty="0" err="1" smtClean="0"/>
                        <a:t>मूल्यांकन</a:t>
                      </a:r>
                      <a:endParaRPr lang="en-IN" dirty="0" smtClean="0"/>
                    </a:p>
                  </a:txBody>
                  <a:tcPr/>
                </a:tc>
              </a:tr>
              <a:tr h="1080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मुद्रांक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शुल्क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परिगणक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</a:t>
                      </a:r>
                      <a:r>
                        <a:rPr lang="en-IN" dirty="0" err="1" smtClean="0"/>
                        <a:t>शोध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ई-</a:t>
                      </a:r>
                      <a:r>
                        <a:rPr lang="en-IN" dirty="0" err="1" smtClean="0"/>
                        <a:t>पेमेंट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दस्त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हाताळणी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शुल्क</a:t>
                      </a:r>
                      <a:endParaRPr lang="en-IN" dirty="0" smtClean="0"/>
                    </a:p>
                  </a:txBody>
                  <a:tcPr/>
                </a:tc>
              </a:tr>
              <a:tr h="1080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Pay 2 IGR (ई-</a:t>
                      </a:r>
                      <a:r>
                        <a:rPr lang="en-IN" dirty="0" err="1" smtClean="0"/>
                        <a:t>पेमेंट</a:t>
                      </a:r>
                      <a:r>
                        <a:rPr lang="en-IN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इ – </a:t>
                      </a:r>
                      <a:r>
                        <a:rPr lang="en-IN" dirty="0" err="1" smtClean="0"/>
                        <a:t>फ्रँकिंग</a:t>
                      </a:r>
                      <a:endParaRPr lang="en-IN" dirty="0" smtClean="0"/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अभिनिर्णय</a:t>
                      </a:r>
                      <a:endParaRPr lang="en-IN" dirty="0" smtClean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मुद्रांक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शुल्क</a:t>
                      </a:r>
                      <a:r>
                        <a:rPr lang="en-IN" dirty="0" smtClean="0"/>
                        <a:t> </a:t>
                      </a:r>
                      <a:r>
                        <a:rPr lang="en-IN" dirty="0" err="1" smtClean="0"/>
                        <a:t>परतावा</a:t>
                      </a:r>
                      <a:endParaRPr lang="en-IN" dirty="0" smtClean="0"/>
                    </a:p>
                  </a:txBody>
                  <a:tcPr/>
                </a:tc>
              </a:tr>
              <a:tr h="1080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अभिलेख</a:t>
                      </a:r>
                      <a:r>
                        <a:rPr lang="en-IN" dirty="0" smtClean="0"/>
                        <a:t> व </a:t>
                      </a:r>
                      <a:r>
                        <a:rPr lang="en-IN" dirty="0" err="1" smtClean="0"/>
                        <a:t>भरणा</a:t>
                      </a:r>
                      <a:endParaRPr lang="e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</a:rPr>
              <a:t>सुकर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जीवनमान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133600"/>
            <a:ext cx="8305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en-US" sz="28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वन</a:t>
            </a:r>
            <a:r>
              <a:rPr lang="en-US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स्टेट</a:t>
            </a:r>
            <a:r>
              <a:rPr lang="en-US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वन</a:t>
            </a:r>
            <a:r>
              <a:rPr lang="en-US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रजिस्ट्रेशन</a:t>
            </a:r>
            <a:r>
              <a:rPr lang="en-US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514350" indent="-514350" algn="just"/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 algn="just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hi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राज्यातील कोणत्याही भागातील नागरिकास राज्यातील कोणत्याही दुय्यम निबंधक कार्यालयात दस्त नोंदणी करता येणार यासाठी आवश्यक कार्यवाही विभागाच्या स्तरावरून सुरु करण्यात आली आहे. त्यानुसार मुंबई शहर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hi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मुंबई उपनगर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पुणे</a:t>
            </a:r>
            <a:r>
              <a:rPr lang="hi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या जिल्ह्यांमध्ये सदर कार्यप्रणाली कार्यान्वीत करण्यात आलेली असून उर्वरित महाराष्ट्रामध्ये कार्यवाही प्रगतीपथावर आहे.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800600"/>
            <a:ext cx="7848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28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प्रकरणे</a:t>
            </a:r>
            <a:r>
              <a:rPr lang="en-US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निकाली</a:t>
            </a:r>
            <a:r>
              <a:rPr lang="en-US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काढणे</a:t>
            </a:r>
            <a:r>
              <a:rPr lang="en-US" sz="2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</a:p>
          <a:p>
            <a:pPr marL="514350" indent="-514350" algn="ctr">
              <a:buNone/>
            </a:pPr>
            <a:endParaRPr lang="en-US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hi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 </a:t>
            </a:r>
            <a:r>
              <a:rPr lang="hi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कार्यालयाकडे दाखल होणारी सर्व प्रकारची प्रकरणे विहित कालमर्यादेत निकाली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काढण्यात येत आहेत.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4572000" cy="43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43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406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दस्त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नोंदणी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करणे</a:t>
                      </a:r>
                      <a:r>
                        <a:rPr lang="en-US" baseline="0" dirty="0" smtClean="0"/>
                        <a:t>-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877940"/>
              </p:ext>
            </p:extLst>
          </p:nvPr>
        </p:nvGraphicFramePr>
        <p:xfrm>
          <a:off x="1143000" y="457202"/>
          <a:ext cx="7010400" cy="2575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1549400"/>
                <a:gridCol w="3124200"/>
              </a:tblGrid>
              <a:tr h="326611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. 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दस्त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नोंदणी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-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243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महिना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प्राप्त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दस्त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नोंदणी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करण्यात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आलेले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दस्त</a:t>
                      </a:r>
                      <a:endParaRPr lang="en-US" b="1" dirty="0"/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जानेवारी</a:t>
                      </a:r>
                      <a:r>
                        <a:rPr lang="en-US" b="1" dirty="0" smtClean="0"/>
                        <a:t> 2025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507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507</a:t>
                      </a:r>
                      <a:endParaRPr lang="en-US" sz="2400" b="1" dirty="0"/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फेब्रुवारी</a:t>
                      </a:r>
                      <a:r>
                        <a:rPr lang="en-US" b="1" baseline="0" dirty="0" smtClean="0"/>
                        <a:t> 2025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559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559</a:t>
                      </a:r>
                      <a:endParaRPr lang="en-US" sz="2400" b="1" dirty="0"/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मार्च</a:t>
                      </a:r>
                      <a:r>
                        <a:rPr lang="en-US" b="1" baseline="0" dirty="0" smtClean="0"/>
                        <a:t> 2025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577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577</a:t>
                      </a:r>
                      <a:endParaRPr lang="en-US" sz="2400" b="1" dirty="0"/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6171323"/>
              </p:ext>
            </p:extLst>
          </p:nvPr>
        </p:nvGraphicFramePr>
        <p:xfrm>
          <a:off x="1143000" y="3581399"/>
          <a:ext cx="7162800" cy="2740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600200"/>
                <a:gridCol w="3276600"/>
              </a:tblGrid>
              <a:tr h="259644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2.शोध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C00000"/>
                          </a:solidFill>
                        </a:rPr>
                        <a:t>अर्ज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- 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महिना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प्राप्त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baseline="0" dirty="0" err="1" smtClean="0"/>
                        <a:t>अर्ज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निकाली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अर्ज</a:t>
                      </a:r>
                      <a:endParaRPr lang="en-US" b="1" dirty="0"/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जानेवारी</a:t>
                      </a:r>
                      <a:r>
                        <a:rPr lang="en-US" b="1" dirty="0" smtClean="0"/>
                        <a:t> </a:t>
                      </a:r>
                      <a:r>
                        <a:rPr lang="en-US" sz="2400" b="1" dirty="0" smtClean="0"/>
                        <a:t>2025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08</a:t>
                      </a:r>
                      <a:endParaRPr lang="en-US" sz="2800" b="1" dirty="0"/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फेब्रुवारी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sz="2400" b="1" baseline="0" dirty="0" smtClean="0"/>
                        <a:t>2025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09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09</a:t>
                      </a:r>
                      <a:endParaRPr lang="en-US" sz="2800" b="1" dirty="0"/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मार्च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sz="2400" b="1" baseline="0" dirty="0" smtClean="0"/>
                        <a:t>2025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05</a:t>
                      </a:r>
                      <a:endParaRPr lang="en-US" sz="2800" b="1" dirty="0"/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4572000" cy="43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43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406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दस्त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नोंदणी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करणे</a:t>
                      </a:r>
                      <a:r>
                        <a:rPr lang="en-US" baseline="0" dirty="0" smtClean="0"/>
                        <a:t>-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8666257"/>
              </p:ext>
            </p:extLst>
          </p:nvPr>
        </p:nvGraphicFramePr>
        <p:xfrm>
          <a:off x="1143000" y="457202"/>
          <a:ext cx="7010400" cy="275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1854200"/>
                <a:gridCol w="2819400"/>
              </a:tblGrid>
              <a:tr h="326611">
                <a:tc gridSpan="3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3.  </a:t>
                      </a: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नक्कल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अर्ज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53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महिना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प्राप्त</a:t>
                      </a:r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="1" baseline="0" dirty="0" err="1" smtClean="0"/>
                        <a:t>अर्ज</a:t>
                      </a:r>
                      <a:r>
                        <a:rPr lang="en-US" sz="20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निकाली</a:t>
                      </a:r>
                      <a:r>
                        <a:rPr lang="en-US" sz="20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अर्ज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जानेवारी</a:t>
                      </a:r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फेब्रुवारी</a:t>
                      </a:r>
                      <a:r>
                        <a:rPr lang="en-US" sz="20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मार्च</a:t>
                      </a:r>
                      <a:r>
                        <a:rPr lang="en-US" sz="20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2661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4063203"/>
              </p:ext>
            </p:extLst>
          </p:nvPr>
        </p:nvGraphicFramePr>
        <p:xfrm>
          <a:off x="1143000" y="3581399"/>
          <a:ext cx="7162800" cy="243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348"/>
                <a:gridCol w="2584226"/>
                <a:gridCol w="2584226"/>
              </a:tblGrid>
              <a:tr h="259644">
                <a:tc gridSpan="3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4.मुल्यांकन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महिना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प्राप्त</a:t>
                      </a:r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="1" baseline="0" dirty="0" err="1" smtClean="0"/>
                        <a:t>अर्ज</a:t>
                      </a:r>
                      <a:r>
                        <a:rPr lang="en-US" sz="20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निकाली</a:t>
                      </a:r>
                      <a:r>
                        <a:rPr lang="en-US" sz="20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अर्ज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जानेवारी</a:t>
                      </a:r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फेब्रुवारी</a:t>
                      </a:r>
                      <a:r>
                        <a:rPr lang="en-US" sz="20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28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28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मार्च</a:t>
                      </a:r>
                      <a:r>
                        <a:rPr lang="en-US" sz="2000" b="1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2025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</a:t>
                      </a:r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25964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5908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कर्मचा-यांची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वेळेवर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उपस्थिती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कामाचा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विहीत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वेळेत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निपटारा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माहिती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दर्शक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फलक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कार्यालयात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येणा-या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पक्षकारांना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सौजन्याची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व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समान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वागणूक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आणि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योग्य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माहिती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देणे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या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माध्यमातून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विभागाची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प्रतिमा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जनमाणसात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सुधारण्यासाठी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सर्वतोपरी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प्रयत्न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करण्यात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येत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आहे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81000" y="16002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विभागाची</a:t>
            </a:r>
            <a:r>
              <a:rPr lang="en-US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प्रतिमा</a:t>
            </a:r>
            <a:r>
              <a:rPr lang="en-US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सुधारण्यासाठी</a:t>
            </a:r>
            <a:r>
              <a:rPr lang="en-US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आवश्यक</a:t>
            </a:r>
            <a:r>
              <a:rPr lang="en-US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बाबी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1003</TotalTime>
  <Words>817</Words>
  <Application>Microsoft Office PowerPoint</Application>
  <PresentationFormat>On-screen Show (4:3)</PresentationFormat>
  <Paragraphs>167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161</cp:revision>
  <dcterms:created xsi:type="dcterms:W3CDTF">2006-08-16T00:00:00Z</dcterms:created>
  <dcterms:modified xsi:type="dcterms:W3CDTF">2025-04-28T08:41:35Z</dcterms:modified>
</cp:coreProperties>
</file>