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3" r:id="rId2"/>
  </p:sldMasterIdLst>
  <p:notesMasterIdLst>
    <p:notesMasterId r:id="rId13"/>
  </p:notesMasterIdLst>
  <p:sldIdLst>
    <p:sldId id="256" r:id="rId3"/>
    <p:sldId id="730" r:id="rId4"/>
    <p:sldId id="764" r:id="rId5"/>
    <p:sldId id="757" r:id="rId6"/>
    <p:sldId id="758" r:id="rId7"/>
    <p:sldId id="760" r:id="rId8"/>
    <p:sldId id="745" r:id="rId9"/>
    <p:sldId id="762" r:id="rId10"/>
    <p:sldId id="763" r:id="rId11"/>
    <p:sldId id="264" r:id="rId12"/>
  </p:sldIdLst>
  <p:sldSz cx="14630400" cy="8229600"/>
  <p:notesSz cx="7104063" cy="10234613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R OFFICE PUNE Pune" initials="IP" lastIdx="1" clrIdx="0">
    <p:extLst>
      <p:ext uri="{19B8F6BF-5375-455C-9EA6-DF929625EA0E}">
        <p15:presenceInfo xmlns:p15="http://schemas.microsoft.com/office/powerpoint/2012/main" userId="57eea660dc7447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1CD"/>
    <a:srgbClr val="FFF8F0"/>
    <a:srgbClr val="FCECE8"/>
    <a:srgbClr val="3B87CD"/>
    <a:srgbClr val="2A4E60"/>
    <a:srgbClr val="CBE008"/>
    <a:srgbClr val="CCC81C"/>
    <a:srgbClr val="CEF315"/>
    <a:srgbClr val="FCE2CF"/>
    <a:srgbClr val="E1DB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64" autoAdjust="0"/>
    <p:restoredTop sz="96340" autoAdjust="0"/>
  </p:normalViewPr>
  <p:slideViewPr>
    <p:cSldViewPr snapToGrid="0" snapToObjects="1">
      <p:cViewPr varScale="1">
        <p:scale>
          <a:sx n="65" d="100"/>
          <a:sy n="65" d="100"/>
        </p:scale>
        <p:origin x="734" y="6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22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327660"/>
            <a:ext cx="4813301" cy="139446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0"/>
            <a:ext cx="8178800" cy="7023736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1" y="1722120"/>
            <a:ext cx="4813301" cy="5629276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64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4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28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628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329566"/>
            <a:ext cx="3291840" cy="70218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329566"/>
            <a:ext cx="9631680" cy="70218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781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187A-30FE-4C4C-BD12-0D18C135F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60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66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339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2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920240"/>
            <a:ext cx="6461760" cy="5431156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1920240"/>
            <a:ext cx="6461760" cy="5431156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83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1" cy="4741546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1" y="1842136"/>
            <a:ext cx="6466840" cy="76771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2609850"/>
            <a:ext cx="6466840" cy="4741546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130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3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1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920240"/>
            <a:ext cx="13167360" cy="5431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33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</p:sp>
      <p:sp>
        <p:nvSpPr>
          <p:cNvPr id="5" name="Text 2"/>
          <p:cNvSpPr/>
          <p:nvPr/>
        </p:nvSpPr>
        <p:spPr>
          <a:xfrm>
            <a:off x="3940314" y="794532"/>
            <a:ext cx="6749772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नोंदणी व मुद्रांक विभाग </a:t>
            </a:r>
            <a:endParaRPr lang="en-IN" sz="66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महाराष्ट्र शासन</a:t>
            </a:r>
            <a:r>
              <a:rPr lang="en-US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 </a:t>
            </a:r>
            <a:endParaRPr lang="en-IN" sz="2000" dirty="0"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FCAA20-6340-6C01-7312-A07210CC90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27835" y="418886"/>
            <a:ext cx="2180444" cy="23725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3EB561D-14B5-2084-CD59-66268690ED6D}"/>
              </a:ext>
            </a:extLst>
          </p:cNvPr>
          <p:cNvSpPr/>
          <p:nvPr/>
        </p:nvSpPr>
        <p:spPr>
          <a:xfrm>
            <a:off x="0" y="7396401"/>
            <a:ext cx="14566602" cy="83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59C368-7620-A9F3-4CC0-6710654826F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37"/>
          <a:stretch/>
        </p:blipFill>
        <p:spPr>
          <a:xfrm>
            <a:off x="1077460" y="372600"/>
            <a:ext cx="2168631" cy="2465106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BF7BF4-D6FA-2BD4-59D9-71B219C3E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719" y="3108616"/>
            <a:ext cx="2683156" cy="2012367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:a16="http://schemas.microsoft.com/office/drawing/2014/main" id="{211CC73C-073B-9004-B6F8-D075DCBD84F2}"/>
              </a:ext>
            </a:extLst>
          </p:cNvPr>
          <p:cNvSpPr/>
          <p:nvPr/>
        </p:nvSpPr>
        <p:spPr>
          <a:xfrm>
            <a:off x="800100" y="5575300"/>
            <a:ext cx="12928599" cy="17748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: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दुय्यम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श्रेणी-1,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मुल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तह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मुल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जि.चंद्रपूर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क्षेत्रीय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निमशासकीय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कार्यालयांसाठी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100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दिवसांचा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कृति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आराखडा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026055-0A5D-2A38-2750-708C057FFAB9}"/>
              </a:ext>
            </a:extLst>
          </p:cNvPr>
          <p:cNvSpPr/>
          <p:nvPr/>
        </p:nvSpPr>
        <p:spPr>
          <a:xfrm>
            <a:off x="6801920" y="0"/>
            <a:ext cx="7828480" cy="822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 2"/>
          <p:cNvSpPr/>
          <p:nvPr/>
        </p:nvSpPr>
        <p:spPr>
          <a:xfrm>
            <a:off x="7152799" y="6141490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श्री. </a:t>
            </a:r>
            <a:r>
              <a:rPr lang="en-US" sz="2400" dirty="0" err="1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व्ही.आर.झाडे</a:t>
            </a: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 </a:t>
            </a: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en-US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अ. </a:t>
            </a: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दुय्यम निबंधक, </a:t>
            </a:r>
            <a:r>
              <a:rPr lang="en-US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श्रेणी-1</a:t>
            </a: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</a:t>
            </a: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en-US" sz="2400" dirty="0" err="1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मुल</a:t>
            </a:r>
            <a:endParaRPr lang="en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A78B6A-4238-EB2A-E33D-BAA5D5B7DC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50498" y="2156056"/>
            <a:ext cx="2180444" cy="2372534"/>
          </a:xfrm>
          <a:prstGeom prst="rect">
            <a:avLst/>
          </a:prstGeom>
        </p:spPr>
      </p:pic>
      <p:pic>
        <p:nvPicPr>
          <p:cNvPr id="10" name="Picture 9" descr="download.png">
            <a:extLst>
              <a:ext uri="{FF2B5EF4-FFF2-40B4-BE49-F238E27FC236}">
                <a16:creationId xmlns:a16="http://schemas.microsoft.com/office/drawing/2014/main" id="{F9659C5C-01D2-8754-B9F7-06025F8EA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51" y="483281"/>
            <a:ext cx="4465841" cy="2571768"/>
          </a:xfrm>
          <a:prstGeom prst="rect">
            <a:avLst/>
          </a:prstGeom>
        </p:spPr>
      </p:pic>
      <p:pic>
        <p:nvPicPr>
          <p:cNvPr id="7" name="Picture 6" descr="close-up-pretty-bunch-red-ros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732" y="3512249"/>
            <a:ext cx="2763078" cy="414461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4A718-D647-8871-1D21-2B772F772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id="{620CEFE2-3B7F-4D25-16BE-C16E5ED422B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C699991-CEA6-6897-4CAC-4EB4ACA8C733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C63AF834-1241-9892-F171-8B21F280DE68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273FA637-CA7A-6D70-0CD5-3878955F59A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C33D67EF-5EBA-2486-3FBF-DBF95DF0664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5D16FB-D5B7-F446-8CFF-F91211906C41}"/>
              </a:ext>
            </a:extLst>
          </p:cNvPr>
          <p:cNvSpPr txBox="1"/>
          <p:nvPr/>
        </p:nvSpPr>
        <p:spPr>
          <a:xfrm>
            <a:off x="2503804" y="437710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संकेतस्थळ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57BAB1-794B-B9EF-2EF3-CA07CB17F59E}"/>
              </a:ext>
            </a:extLst>
          </p:cNvPr>
          <p:cNvSpPr txBox="1"/>
          <p:nvPr/>
        </p:nvSpPr>
        <p:spPr>
          <a:xfrm>
            <a:off x="634998" y="1189729"/>
            <a:ext cx="13360398" cy="411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ऑनलाईन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सुविधांची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विभागाविषयी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प्रकाशने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कायदे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अधिसुचना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महत्वाचे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दुवे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सांख्यिकी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संख्या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मुद्रांक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शुल्क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फी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नागरीकांची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सनद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सारथी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हमी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सेवांबाबत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वरील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विषयांची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संकेतस्थळावर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अदयावत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केलेली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  <a:p>
            <a:pPr>
              <a:lnSpc>
                <a:spcPct val="150000"/>
              </a:lnSpc>
            </a:pPr>
            <a:endParaRPr lang="en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D597C2FF-A0F0-1BEA-29E3-F997526F4482}"/>
              </a:ext>
            </a:extLst>
          </p:cNvPr>
          <p:cNvSpPr/>
          <p:nvPr/>
        </p:nvSpPr>
        <p:spPr>
          <a:xfrm>
            <a:off x="2554604" y="4346702"/>
            <a:ext cx="8712200" cy="3868687"/>
          </a:xfrm>
          <a:custGeom>
            <a:avLst/>
            <a:gdLst/>
            <a:ahLst/>
            <a:cxnLst/>
            <a:rect l="l" t="t" r="r" b="b"/>
            <a:pathLst>
              <a:path w="8712200" h="4737100">
                <a:moveTo>
                  <a:pt x="0" y="0"/>
                </a:moveTo>
                <a:lnTo>
                  <a:pt x="8712200" y="0"/>
                </a:lnTo>
                <a:lnTo>
                  <a:pt x="8712200" y="4737100"/>
                </a:lnTo>
                <a:lnTo>
                  <a:pt x="0" y="47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356" b="-14356"/>
            </a:stretch>
          </a:blipFill>
        </p:spPr>
      </p:sp>
    </p:spTree>
    <p:extLst>
      <p:ext uri="{BB962C8B-B14F-4D97-AF65-F5344CB8AC3E}">
        <p14:creationId xmlns:p14="http://schemas.microsoft.com/office/powerpoint/2010/main" val="3693969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B77D5-C8D6-E00E-1DC1-BE15FFB49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id="{4A0A343D-96FB-9C55-6433-A836737C4374}"/>
              </a:ext>
            </a:extLst>
          </p:cNvPr>
          <p:cNvSpPr/>
          <p:nvPr/>
        </p:nvSpPr>
        <p:spPr>
          <a:xfrm>
            <a:off x="-1" y="35401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79FDD61-D185-D43D-4A21-E6F5D48345D5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E29B0C66-4DD2-4176-30E7-33E2377BC94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13AA07DE-9C9C-776D-06A1-1EC532A094C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5D462E01-AB14-EC32-26F5-A53037FA8C36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F14D95-93A8-C53D-9BC1-4D9F46BBF38F}"/>
              </a:ext>
            </a:extLst>
          </p:cNvPr>
          <p:cNvSpPr txBox="1"/>
          <p:nvPr/>
        </p:nvSpPr>
        <p:spPr>
          <a:xfrm>
            <a:off x="2503804" y="43770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सुकर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जिवनमान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(Ease of Living)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B48401-74EC-E90C-0C9C-6C07CBAEB31E}"/>
              </a:ext>
            </a:extLst>
          </p:cNvPr>
          <p:cNvSpPr txBox="1"/>
          <p:nvPr/>
        </p:nvSpPr>
        <p:spPr>
          <a:xfrm>
            <a:off x="634998" y="1189730"/>
            <a:ext cx="13360398" cy="1746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4" lvl="1" algn="just">
              <a:lnSpc>
                <a:spcPts val="4320"/>
              </a:lnSpc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आय-सरिता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प्रणालीअंतर्गत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स्कॅन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करुन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तसेच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दस्तांच्या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क्र.2,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नक्कल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अथवा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दुस-या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जातात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क्रमांक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प्रथम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विनामुल्य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देण्यात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3406" y="2999199"/>
            <a:ext cx="12693112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latin typeface="DVOT-Yogesh" pitchFamily="2" charset="0"/>
                <a:cs typeface="DVOT-Yogesh" pitchFamily="2" charset="0"/>
              </a:rPr>
              <a:t>दस्त</a:t>
            </a:r>
            <a:r>
              <a:rPr lang="en-US" sz="2000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dirty="0" err="1">
                <a:latin typeface="DVOT-Yogesh" pitchFamily="2" charset="0"/>
                <a:cs typeface="DVOT-Yogesh" pitchFamily="2" charset="0"/>
              </a:rPr>
              <a:t>नोंदणीसाठी</a:t>
            </a:r>
            <a:r>
              <a:rPr lang="en-US" sz="2000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hi-IN" sz="2000" dirty="0">
                <a:latin typeface="DVOT-Yogesh" pitchFamily="2" charset="0"/>
                <a:cs typeface="DVOT-Yogesh" pitchFamily="2" charset="0"/>
              </a:rPr>
              <a:t>येणा</a:t>
            </a:r>
            <a:r>
              <a:rPr lang="en-IN" sz="2000" dirty="0">
                <a:latin typeface="DVOT-Yogesh" pitchFamily="2" charset="0"/>
                <a:cs typeface="DVOT-Yogesh" pitchFamily="2" charset="0"/>
              </a:rPr>
              <a:t>-</a:t>
            </a:r>
            <a:r>
              <a:rPr lang="hi-IN" sz="2000" dirty="0">
                <a:latin typeface="DVOT-Yogesh" pitchFamily="2" charset="0"/>
                <a:cs typeface="DVOT-Yogesh" pitchFamily="2" charset="0"/>
              </a:rPr>
              <a:t>या</a:t>
            </a:r>
            <a:r>
              <a:rPr lang="en-IN" sz="2000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hi-IN" sz="2000" dirty="0">
                <a:latin typeface="DVOT-Yogesh" pitchFamily="2" charset="0"/>
                <a:cs typeface="DVOT-Yogesh" pitchFamily="2" charset="0"/>
              </a:rPr>
              <a:t>पक्षकारांना</a:t>
            </a:r>
            <a:r>
              <a:rPr lang="en-US" sz="2000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dirty="0" err="1">
                <a:latin typeface="DVOT-Yogesh" pitchFamily="2" charset="0"/>
                <a:cs typeface="DVOT-Yogesh" pitchFamily="2" charset="0"/>
              </a:rPr>
              <a:t>नोंदणी</a:t>
            </a:r>
            <a:r>
              <a:rPr lang="en-US" sz="2000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dirty="0" err="1">
                <a:latin typeface="DVOT-Yogesh" pitchFamily="2" charset="0"/>
                <a:cs typeface="DVOT-Yogesh" pitchFamily="2" charset="0"/>
              </a:rPr>
              <a:t>तसेच</a:t>
            </a:r>
            <a:r>
              <a:rPr lang="en-US" sz="2000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dirty="0" err="1">
                <a:latin typeface="DVOT-Yogesh" pitchFamily="2" charset="0"/>
                <a:cs typeface="DVOT-Yogesh" pitchFamily="2" charset="0"/>
              </a:rPr>
              <a:t>मुद्रांक</a:t>
            </a:r>
            <a:r>
              <a:rPr lang="en-US" sz="2000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dirty="0" err="1">
                <a:latin typeface="DVOT-Yogesh" pitchFamily="2" charset="0"/>
                <a:cs typeface="DVOT-Yogesh" pitchFamily="2" charset="0"/>
              </a:rPr>
              <a:t>विषयक</a:t>
            </a:r>
            <a:r>
              <a:rPr lang="en-US" sz="2000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dirty="0" err="1">
                <a:latin typeface="DVOT-Yogesh" pitchFamily="2" charset="0"/>
                <a:cs typeface="DVOT-Yogesh" pitchFamily="2" charset="0"/>
              </a:rPr>
              <a:t>माहिती</a:t>
            </a:r>
            <a:r>
              <a:rPr lang="en-US" sz="2000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dirty="0" err="1">
                <a:latin typeface="DVOT-Yogesh" pitchFamily="2" charset="0"/>
                <a:cs typeface="DVOT-Yogesh" pitchFamily="2" charset="0"/>
              </a:rPr>
              <a:t>दिली</a:t>
            </a:r>
            <a:r>
              <a:rPr lang="en-US" sz="2000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dirty="0" err="1">
                <a:latin typeface="DVOT-Yogesh" pitchFamily="2" charset="0"/>
                <a:cs typeface="DVOT-Yogesh" pitchFamily="2" charset="0"/>
              </a:rPr>
              <a:t>जाते</a:t>
            </a:r>
            <a:r>
              <a:rPr lang="en-US" sz="2000" dirty="0">
                <a:latin typeface="DVOT-Yogesh" pitchFamily="2" charset="0"/>
                <a:cs typeface="DVOT-Yogesh" pitchFamily="2" charset="0"/>
              </a:rPr>
              <a:t>. </a:t>
            </a:r>
            <a:r>
              <a:rPr lang="hi-IN" sz="2000" dirty="0">
                <a:latin typeface="DVOT-Yogesh" pitchFamily="2" charset="0"/>
                <a:cs typeface="DVOT-Yogesh" pitchFamily="2" charset="0"/>
              </a:rPr>
              <a:t>वृध्द व्यक्ती</a:t>
            </a:r>
            <a:r>
              <a:rPr lang="en-IN" sz="2000" dirty="0">
                <a:latin typeface="DVOT-Yogesh" pitchFamily="2" charset="0"/>
                <a:cs typeface="DVOT-Yogesh" pitchFamily="2" charset="0"/>
              </a:rPr>
              <a:t>, </a:t>
            </a:r>
            <a:r>
              <a:rPr lang="hi-IN" sz="2000" dirty="0">
                <a:latin typeface="DVOT-Yogesh" pitchFamily="2" charset="0"/>
                <a:cs typeface="DVOT-Yogesh" pitchFamily="2" charset="0"/>
              </a:rPr>
              <a:t>अपंग</a:t>
            </a:r>
            <a:r>
              <a:rPr lang="en-IN" sz="2000" dirty="0">
                <a:latin typeface="DVOT-Yogesh" pitchFamily="2" charset="0"/>
                <a:cs typeface="DVOT-Yogesh" pitchFamily="2" charset="0"/>
              </a:rPr>
              <a:t>, </a:t>
            </a:r>
            <a:r>
              <a:rPr lang="hi-IN" sz="2000" dirty="0">
                <a:latin typeface="DVOT-Yogesh" pitchFamily="2" charset="0"/>
                <a:cs typeface="DVOT-Yogesh" pitchFamily="2" charset="0"/>
              </a:rPr>
              <a:t>तसेच गरोदर स्त्रिया यांची</a:t>
            </a:r>
            <a:r>
              <a:rPr lang="en-IN" sz="2000" dirty="0">
                <a:latin typeface="DVOT-Yogesh" pitchFamily="2" charset="0"/>
                <a:cs typeface="DVOT-Yogesh" pitchFamily="2" charset="0"/>
              </a:rPr>
              <a:t>  </a:t>
            </a:r>
            <a:r>
              <a:rPr lang="hi-IN" sz="2000" dirty="0">
                <a:latin typeface="DVOT-Yogesh" pitchFamily="2" charset="0"/>
                <a:cs typeface="DVOT-Yogesh" pitchFamily="2" charset="0"/>
              </a:rPr>
              <a:t>प्राधान्याने दस्त नोंदणी केली जाते</a:t>
            </a:r>
            <a:r>
              <a:rPr lang="en-IN" sz="2000" dirty="0">
                <a:latin typeface="DVOT-Yogesh" pitchFamily="2" charset="0"/>
                <a:cs typeface="DVOT-Yogesh" pitchFamily="2" charset="0"/>
              </a:rPr>
              <a:t>. </a:t>
            </a:r>
            <a:r>
              <a:rPr lang="hi-IN" sz="2000" dirty="0">
                <a:latin typeface="DVOT-Yogesh" pitchFamily="2" charset="0"/>
                <a:cs typeface="DVOT-Yogesh" pitchFamily="2" charset="0"/>
              </a:rPr>
              <a:t>कार्यालयामध्ये येणा</a:t>
            </a:r>
            <a:r>
              <a:rPr lang="en-IN" sz="2000" dirty="0">
                <a:latin typeface="DVOT-Yogesh" pitchFamily="2" charset="0"/>
                <a:cs typeface="DVOT-Yogesh" pitchFamily="2" charset="0"/>
              </a:rPr>
              <a:t>-</a:t>
            </a:r>
            <a:r>
              <a:rPr lang="hi-IN" sz="2000" dirty="0">
                <a:latin typeface="DVOT-Yogesh" pitchFamily="2" charset="0"/>
                <a:cs typeface="DVOT-Yogesh" pitchFamily="2" charset="0"/>
              </a:rPr>
              <a:t>या</a:t>
            </a:r>
            <a:r>
              <a:rPr lang="en-IN" sz="2000" dirty="0">
                <a:latin typeface="DVOT-Yogesh" pitchFamily="2" charset="0"/>
                <a:cs typeface="DVOT-Yogesh" pitchFamily="2" charset="0"/>
              </a:rPr>
              <a:t>  </a:t>
            </a:r>
            <a:r>
              <a:rPr lang="hi-IN" sz="2000" dirty="0">
                <a:latin typeface="DVOT-Yogesh" pitchFamily="2" charset="0"/>
                <a:cs typeface="DVOT-Yogesh" pitchFamily="2" charset="0"/>
              </a:rPr>
              <a:t>सर्व पक्षकारांना सौजन्यपुर्व</a:t>
            </a:r>
            <a:r>
              <a:rPr lang="en-IN" sz="2000" dirty="0">
                <a:latin typeface="DVOT-Yogesh" pitchFamily="2" charset="0"/>
                <a:cs typeface="DVOT-Yogesh" pitchFamily="2" charset="0"/>
              </a:rPr>
              <a:t>  </a:t>
            </a:r>
            <a:r>
              <a:rPr lang="hi-IN" sz="2000" dirty="0">
                <a:latin typeface="DVOT-Yogesh" pitchFamily="2" charset="0"/>
                <a:cs typeface="DVOT-Yogesh" pitchFamily="2" charset="0"/>
              </a:rPr>
              <a:t>सहकार्य केले जाते</a:t>
            </a:r>
            <a:r>
              <a:rPr lang="en-IN" sz="2000" dirty="0">
                <a:latin typeface="DVOT-Yogesh" pitchFamily="2" charset="0"/>
                <a:cs typeface="DVOT-Yogesh" pitchFamily="2" charset="0"/>
              </a:rPr>
              <a:t>.</a:t>
            </a:r>
            <a:endParaRPr lang="en-US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635055"/>
              </p:ext>
            </p:extLst>
          </p:nvPr>
        </p:nvGraphicFramePr>
        <p:xfrm>
          <a:off x="2503804" y="3927608"/>
          <a:ext cx="9266166" cy="36183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37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74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71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38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2181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DVOT-Yogesh" pitchFamily="2" charset="0"/>
                          <a:cs typeface="DVOT-Yogesh" pitchFamily="2" charset="0"/>
                        </a:rPr>
                        <a:t>प्राधान्य</a:t>
                      </a:r>
                      <a:endParaRPr lang="en-US" sz="2000" dirty="0"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DVOT-Yogesh" pitchFamily="2" charset="0"/>
                          <a:cs typeface="DVOT-Yogesh" pitchFamily="2" charset="0"/>
                        </a:rPr>
                        <a:t>माहे</a:t>
                      </a:r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dirty="0" err="1">
                          <a:latin typeface="DVOT-Yogesh" pitchFamily="2" charset="0"/>
                          <a:cs typeface="DVOT-Yogesh" pitchFamily="2" charset="0"/>
                        </a:rPr>
                        <a:t>जानेवारी</a:t>
                      </a:r>
                      <a:r>
                        <a:rPr lang="en-US" sz="2000" baseline="0" dirty="0">
                          <a:latin typeface="DVOT-Yogesh" pitchFamily="2" charset="0"/>
                          <a:cs typeface="DVOT-Yogesh" pitchFamily="2" charset="0"/>
                        </a:rPr>
                        <a:t> 2025</a:t>
                      </a:r>
                      <a:endParaRPr lang="en-US" sz="2000" dirty="0"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DVOT-Yogesh" pitchFamily="2" charset="0"/>
                          <a:cs typeface="DVOT-Yogesh" pitchFamily="2" charset="0"/>
                        </a:rPr>
                        <a:t>माहे</a:t>
                      </a:r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dirty="0" err="1">
                          <a:latin typeface="DVOT-Yogesh" pitchFamily="2" charset="0"/>
                          <a:cs typeface="DVOT-Yogesh" pitchFamily="2" charset="0"/>
                        </a:rPr>
                        <a:t>फेब्रुवारी</a:t>
                      </a:r>
                      <a:r>
                        <a:rPr lang="en-US" sz="2000" baseline="0" dirty="0">
                          <a:latin typeface="DVOT-Yogesh" pitchFamily="2" charset="0"/>
                          <a:cs typeface="DVOT-Yogesh" pitchFamily="2" charset="0"/>
                        </a:rPr>
                        <a:t> 2025</a:t>
                      </a:r>
                      <a:endParaRPr lang="en-US" sz="2000" dirty="0"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DVOT-Yogesh" pitchFamily="2" charset="0"/>
                          <a:cs typeface="DVOT-Yogesh" pitchFamily="2" charset="0"/>
                        </a:rPr>
                        <a:t>माहे</a:t>
                      </a:r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dirty="0" err="1">
                          <a:latin typeface="DVOT-Yogesh" pitchFamily="2" charset="0"/>
                          <a:cs typeface="DVOT-Yogesh" pitchFamily="2" charset="0"/>
                        </a:rPr>
                        <a:t>मार्च</a:t>
                      </a:r>
                      <a:r>
                        <a:rPr lang="en-US" sz="2000" baseline="0" dirty="0">
                          <a:latin typeface="DVOT-Yogesh" pitchFamily="2" charset="0"/>
                          <a:cs typeface="DVOT-Yogesh" pitchFamily="2" charset="0"/>
                        </a:rPr>
                        <a:t> 2025</a:t>
                      </a:r>
                      <a:endParaRPr lang="en-US" sz="2000" dirty="0"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166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DVOT-Yogesh" pitchFamily="2" charset="0"/>
                          <a:cs typeface="DVOT-Yogesh" pitchFamily="2" charset="0"/>
                        </a:rPr>
                        <a:t>अपंग</a:t>
                      </a:r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dirty="0" err="1">
                          <a:latin typeface="DVOT-Yogesh" pitchFamily="2" charset="0"/>
                          <a:cs typeface="DVOT-Yogesh" pitchFamily="2" charset="0"/>
                        </a:rPr>
                        <a:t>व्यक्ती</a:t>
                      </a:r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dirty="0" err="1">
                          <a:latin typeface="DVOT-Yogesh" pitchFamily="2" charset="0"/>
                          <a:cs typeface="DVOT-Yogesh" pitchFamily="2" charset="0"/>
                        </a:rPr>
                        <a:t>प्राधान्याने</a:t>
                      </a:r>
                      <a:r>
                        <a:rPr lang="en-US" sz="2000" baseline="0" dirty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aseline="0" dirty="0" err="1">
                          <a:latin typeface="DVOT-Yogesh" pitchFamily="2" charset="0"/>
                          <a:cs typeface="DVOT-Yogesh" pitchFamily="2" charset="0"/>
                        </a:rPr>
                        <a:t>दस्त</a:t>
                      </a:r>
                      <a:r>
                        <a:rPr lang="en-US" sz="2000" baseline="0" dirty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aseline="0" dirty="0" err="1">
                          <a:latin typeface="DVOT-Yogesh" pitchFamily="2" charset="0"/>
                          <a:cs typeface="DVOT-Yogesh" pitchFamily="2" charset="0"/>
                        </a:rPr>
                        <a:t>नोंदणी</a:t>
                      </a:r>
                      <a:endParaRPr lang="en-US" sz="2000" dirty="0"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1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DVOT-Yogesh" pitchFamily="2" charset="0"/>
                          <a:cs typeface="DVOT-Yogesh" pitchFamily="2" charset="0"/>
                        </a:rPr>
                        <a:t>गर्भवती</a:t>
                      </a:r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dirty="0" err="1">
                          <a:latin typeface="DVOT-Yogesh" pitchFamily="2" charset="0"/>
                          <a:cs typeface="DVOT-Yogesh" pitchFamily="2" charset="0"/>
                        </a:rPr>
                        <a:t>महीला</a:t>
                      </a:r>
                      <a:r>
                        <a:rPr lang="en-US" sz="2000" baseline="0" dirty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dirty="0" err="1">
                          <a:latin typeface="DVOT-Yogesh" pitchFamily="2" charset="0"/>
                          <a:cs typeface="DVOT-Yogesh" pitchFamily="2" charset="0"/>
                        </a:rPr>
                        <a:t>प्राधान्याने</a:t>
                      </a:r>
                      <a:r>
                        <a:rPr lang="en-US" sz="2000" baseline="0" dirty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aseline="0" dirty="0" err="1">
                          <a:latin typeface="DVOT-Yogesh" pitchFamily="2" charset="0"/>
                          <a:cs typeface="DVOT-Yogesh" pitchFamily="2" charset="0"/>
                        </a:rPr>
                        <a:t>दस्त</a:t>
                      </a:r>
                      <a:r>
                        <a:rPr lang="en-US" sz="2000" baseline="0" dirty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aseline="0" dirty="0" err="1">
                          <a:latin typeface="DVOT-Yogesh" pitchFamily="2" charset="0"/>
                          <a:cs typeface="DVOT-Yogesh" pitchFamily="2" charset="0"/>
                        </a:rPr>
                        <a:t>नोंदणी</a:t>
                      </a:r>
                      <a:endParaRPr lang="en-US" sz="2000" dirty="0"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1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DVOT-Yogesh" pitchFamily="2" charset="0"/>
                          <a:cs typeface="DVOT-Yogesh" pitchFamily="2" charset="0"/>
                        </a:rPr>
                        <a:t>वृध्द</a:t>
                      </a:r>
                      <a:r>
                        <a:rPr lang="en-US" sz="2000" baseline="0" dirty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dirty="0" err="1">
                          <a:latin typeface="DVOT-Yogesh" pitchFamily="2" charset="0"/>
                          <a:cs typeface="DVOT-Yogesh" pitchFamily="2" charset="0"/>
                        </a:rPr>
                        <a:t>व्यक्ती</a:t>
                      </a:r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dirty="0" err="1">
                          <a:latin typeface="DVOT-Yogesh" pitchFamily="2" charset="0"/>
                          <a:cs typeface="DVOT-Yogesh" pitchFamily="2" charset="0"/>
                        </a:rPr>
                        <a:t>प्राधान्याने</a:t>
                      </a:r>
                      <a:r>
                        <a:rPr lang="en-US" sz="2000" baseline="0" dirty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aseline="0" dirty="0" err="1">
                          <a:latin typeface="DVOT-Yogesh" pitchFamily="2" charset="0"/>
                          <a:cs typeface="DVOT-Yogesh" pitchFamily="2" charset="0"/>
                        </a:rPr>
                        <a:t>दस्त</a:t>
                      </a:r>
                      <a:r>
                        <a:rPr lang="en-US" sz="2000" baseline="0" dirty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aseline="0" dirty="0" err="1">
                          <a:latin typeface="DVOT-Yogesh" pitchFamily="2" charset="0"/>
                          <a:cs typeface="DVOT-Yogesh" pitchFamily="2" charset="0"/>
                        </a:rPr>
                        <a:t>नोंदणी</a:t>
                      </a:r>
                      <a:endParaRPr lang="en-US" sz="2000" dirty="0"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1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DVOT-Yogesh" pitchFamily="2" charset="0"/>
                          <a:cs typeface="DVOT-Yogesh" pitchFamily="2" charset="0"/>
                        </a:rPr>
                        <a:t>एका</a:t>
                      </a:r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dirty="0" err="1">
                          <a:latin typeface="DVOT-Yogesh" pitchFamily="2" charset="0"/>
                          <a:cs typeface="DVOT-Yogesh" pitchFamily="2" charset="0"/>
                        </a:rPr>
                        <a:t>दिवशी</a:t>
                      </a:r>
                      <a:r>
                        <a:rPr lang="en-US" sz="2000" baseline="0" dirty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aseline="0" dirty="0" err="1">
                          <a:latin typeface="DVOT-Yogesh" pitchFamily="2" charset="0"/>
                          <a:cs typeface="DVOT-Yogesh" pitchFamily="2" charset="0"/>
                        </a:rPr>
                        <a:t>देण्यात</a:t>
                      </a:r>
                      <a:r>
                        <a:rPr lang="en-US" sz="2000" baseline="0" dirty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aseline="0" dirty="0" err="1">
                          <a:latin typeface="DVOT-Yogesh" pitchFamily="2" charset="0"/>
                          <a:cs typeface="DVOT-Yogesh" pitchFamily="2" charset="0"/>
                        </a:rPr>
                        <a:t>आलेली</a:t>
                      </a:r>
                      <a:r>
                        <a:rPr lang="en-US" sz="2000" baseline="0" dirty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aseline="0" dirty="0" err="1">
                          <a:latin typeface="DVOT-Yogesh" pitchFamily="2" charset="0"/>
                          <a:cs typeface="DVOT-Yogesh" pitchFamily="2" charset="0"/>
                        </a:rPr>
                        <a:t>नक्कल</a:t>
                      </a:r>
                      <a:endParaRPr lang="en-US" sz="2000" dirty="0"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9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DVOT-Yogesh" pitchFamily="2" charset="0"/>
                          <a:cs typeface="DVOT-Yogesh" pitchFamily="2" charset="0"/>
                        </a:rPr>
                        <a:t>एकूण</a:t>
                      </a:r>
                      <a:endParaRPr lang="en-US" sz="2000" dirty="0"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626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id="{87FDF418-1B25-E8DC-A6AF-342383740EA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  <p:txBody>
          <a:bodyPr/>
          <a:lstStyle/>
          <a:p>
            <a:r>
              <a:rPr lang="en-US" dirty="0" err="1"/>
              <a:t>sेे</a:t>
            </a:r>
            <a:endParaRPr lang="en-IN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2C49A2-0E2A-7BB2-F96E-53187DF6353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B76A82-A526-740D-E60B-301B42E65CFE}"/>
              </a:ext>
            </a:extLst>
          </p:cNvPr>
          <p:cNvSpPr txBox="1"/>
          <p:nvPr/>
        </p:nvSpPr>
        <p:spPr>
          <a:xfrm>
            <a:off x="634998" y="1189729"/>
            <a:ext cx="13360398" cy="2381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नागरिकांकडून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आपले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सरकार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PG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CRM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श्रेणी-1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येणा-या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अभ्यांगता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करीता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9.45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सायंकाळी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6.15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पर्यत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उपलब्ध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असतात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4194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id="{4188A04D-015D-8684-61EA-50F3647CB46B}"/>
              </a:ext>
            </a:extLst>
          </p:cNvPr>
          <p:cNvSpPr/>
          <p:nvPr/>
        </p:nvSpPr>
        <p:spPr>
          <a:xfrm>
            <a:off x="-1" y="-92116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0434560-56B9-AC5E-4285-1B580B2B7890}"/>
              </a:ext>
            </a:extLst>
          </p:cNvPr>
          <p:cNvGrpSpPr/>
          <p:nvPr/>
        </p:nvGrpSpPr>
        <p:grpSpPr>
          <a:xfrm>
            <a:off x="-16892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CAD823-517E-AF0E-305E-A0B700C1D436}"/>
              </a:ext>
            </a:extLst>
          </p:cNvPr>
          <p:cNvSpPr txBox="1"/>
          <p:nvPr/>
        </p:nvSpPr>
        <p:spPr>
          <a:xfrm>
            <a:off x="7848600" y="1395705"/>
            <a:ext cx="6515100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नंतरचे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BB99E3-03D9-C8B3-0970-502E78BE0968}"/>
              </a:ext>
            </a:extLst>
          </p:cNvPr>
          <p:cNvSpPr txBox="1"/>
          <p:nvPr/>
        </p:nvSpPr>
        <p:spPr>
          <a:xfrm>
            <a:off x="103317" y="1365236"/>
            <a:ext cx="7021383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पुर्वीचे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5E5409-F0AD-E678-B91D-1828A37D1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85" y="1993189"/>
            <a:ext cx="3505883" cy="46745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C461CC-C0E7-A835-B0E1-450175FFD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250" y="2035145"/>
            <a:ext cx="3474415" cy="46325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EE8F35-7CAA-2D44-9691-5B50B1A48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2069675"/>
            <a:ext cx="3288323" cy="47613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415F6F-4D34-7219-6B32-203ED29ED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9445" y="2208385"/>
            <a:ext cx="3165970" cy="453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42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CC05A-AD58-7E81-8952-E7FD66D6F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id="{4F9931E3-D202-FC89-21D1-C8C9DF75CCD9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18BF62-D05F-63D0-2627-CCD613E171C0}"/>
              </a:ext>
            </a:extLst>
          </p:cNvPr>
          <p:cNvGrpSpPr/>
          <p:nvPr/>
        </p:nvGrpSpPr>
        <p:grpSpPr>
          <a:xfrm>
            <a:off x="-1" y="5939467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FFC83468-03F2-DC66-D18C-4BF9C27F8F04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13EF40FA-DAE4-B984-FDBF-F64922ABF07F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B42B051E-503C-2208-0FCC-6B3AE46D2401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15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5B64FF-CEBB-A158-2C4F-58129AAA8C30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तक्रार निवारण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1A26570-7942-F390-03AB-7C43A5194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603234"/>
              </p:ext>
            </p:extLst>
          </p:nvPr>
        </p:nvGraphicFramePr>
        <p:xfrm>
          <a:off x="341486" y="1610004"/>
          <a:ext cx="13298314" cy="312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2714">
                  <a:extLst>
                    <a:ext uri="{9D8B030D-6E8A-4147-A177-3AD203B41FA5}">
                      <a16:colId xmlns:a16="http://schemas.microsoft.com/office/drawing/2014/main" val="3319097222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301817952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3108358033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291330117"/>
                    </a:ext>
                  </a:extLst>
                </a:gridCol>
                <a:gridCol w="2222500">
                  <a:extLst>
                    <a:ext uri="{9D8B030D-6E8A-4147-A177-3AD203B41FA5}">
                      <a16:colId xmlns:a16="http://schemas.microsoft.com/office/drawing/2014/main" val="4077259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तक्रार प्रकार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प्राप्त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निकाली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शिल्लक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कार्यालयात प्रतक्ष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12067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2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आपले सरकार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78784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3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पी जी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2691005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4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सीआरयम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2962848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9427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27825-99E1-FAD1-F1C8-1D5F80426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ADD3B4A-0A6F-6576-35F1-7095D22E1CE2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974A8704-74A9-0694-3AF8-636599F2C350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8D3D867D-A80B-FA64-BF52-6469FC4C475E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3AEB5EA8-AB45-76B9-2BE5-31E405CEE1E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22B1DD-BB2F-1031-79C7-AFF159899B64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VOT-Yogesh" pitchFamily="2" charset="0"/>
                <a:ea typeface="+mn-ea"/>
                <a:cs typeface="DVOT-Yogesh" pitchFamily="2" charset="0"/>
              </a:rPr>
              <a:t>मुदतबाह्य अभिलेख नष्ट करने</a:t>
            </a:r>
            <a:endParaRPr kumimoji="0" lang="en-US" sz="25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VOT-Yogesh" pitchFamily="2" charset="0"/>
              <a:ea typeface="+mn-ea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9FB5DA2-1A27-AECB-5733-B5303E71A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794106"/>
              </p:ext>
            </p:extLst>
          </p:nvPr>
        </p:nvGraphicFramePr>
        <p:xfrm>
          <a:off x="239886" y="2105451"/>
          <a:ext cx="13730110" cy="285623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7114">
                  <a:extLst>
                    <a:ext uri="{9D8B030D-6E8A-4147-A177-3AD203B41FA5}">
                      <a16:colId xmlns:a16="http://schemas.microsoft.com/office/drawing/2014/main" val="3319097222"/>
                    </a:ext>
                  </a:extLst>
                </a:gridCol>
                <a:gridCol w="1416538">
                  <a:extLst>
                    <a:ext uri="{9D8B030D-6E8A-4147-A177-3AD203B41FA5}">
                      <a16:colId xmlns:a16="http://schemas.microsoft.com/office/drawing/2014/main" val="3018179520"/>
                    </a:ext>
                  </a:extLst>
                </a:gridCol>
                <a:gridCol w="1852247">
                  <a:extLst>
                    <a:ext uri="{9D8B030D-6E8A-4147-A177-3AD203B41FA5}">
                      <a16:colId xmlns:a16="http://schemas.microsoft.com/office/drawing/2014/main" val="3108358033"/>
                    </a:ext>
                  </a:extLst>
                </a:gridCol>
                <a:gridCol w="1957753">
                  <a:extLst>
                    <a:ext uri="{9D8B030D-6E8A-4147-A177-3AD203B41FA5}">
                      <a16:colId xmlns:a16="http://schemas.microsoft.com/office/drawing/2014/main" val="2291330117"/>
                    </a:ext>
                  </a:extLst>
                </a:gridCol>
                <a:gridCol w="2250831">
                  <a:extLst>
                    <a:ext uri="{9D8B030D-6E8A-4147-A177-3AD203B41FA5}">
                      <a16:colId xmlns:a16="http://schemas.microsoft.com/office/drawing/2014/main" val="4077259278"/>
                    </a:ext>
                  </a:extLst>
                </a:gridCol>
                <a:gridCol w="2987431">
                  <a:extLst>
                    <a:ext uri="{9D8B030D-6E8A-4147-A177-3AD203B41FA5}">
                      <a16:colId xmlns:a16="http://schemas.microsoft.com/office/drawing/2014/main" val="2356850940"/>
                    </a:ext>
                  </a:extLst>
                </a:gridCol>
                <a:gridCol w="2108196">
                  <a:extLst>
                    <a:ext uri="{9D8B030D-6E8A-4147-A177-3AD203B41FA5}">
                      <a16:colId xmlns:a16="http://schemas.microsoft.com/office/drawing/2014/main" val="3810916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नाव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करावयाचे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एकूण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केलेले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करणेवर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शिल्लक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(2-3)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कामकाज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प्रलंबित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राहणेचे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शेरा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दुय्यम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निबंधक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 वर्ग-1,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मुल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  <a:p>
                      <a:pPr algn="l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10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10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6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निर्लेखन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याद्या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तयार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आहेत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88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120672685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F664263D-DB31-504C-4B69-5212FD16F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E0BB51-7207-4A6E-0C7B-1DF821B853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85753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83280" y="274320"/>
            <a:ext cx="7955280" cy="6093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097280"/>
            <a:r>
              <a:rPr lang="en-US" sz="336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             </a:t>
            </a:r>
            <a:r>
              <a:rPr lang="hi-IN" sz="336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तांत्रिक विषयक अदययावत बाबी</a:t>
            </a:r>
            <a:r>
              <a:rPr lang="en-US" sz="336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. </a:t>
            </a:r>
            <a:endParaRPr lang="en-US" sz="336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2194560" y="2233280"/>
            <a:ext cx="10149840" cy="31023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  <a:spAutoFit/>
          </a:bodyPr>
          <a:lstStyle/>
          <a:p>
            <a:pPr defTabSz="1097280" fontAlgn="base">
              <a:spcBef>
                <a:spcPct val="0"/>
              </a:spcBef>
              <a:spcAft>
                <a:spcPct val="0"/>
              </a:spcAft>
            </a:pPr>
            <a:r>
              <a:rPr lang="en-US" sz="288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    </a:t>
            </a:r>
            <a:endParaRPr lang="en-US" sz="84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i-IN" sz="288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या कार्यालयाच्या आस्थापनेवर अधिकारी</a:t>
            </a:r>
            <a:r>
              <a:rPr lang="en-US" sz="288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/</a:t>
            </a:r>
            <a:r>
              <a:rPr lang="hi-IN" sz="288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कर्मचारी </a:t>
            </a:r>
            <a:r>
              <a:rPr lang="en-US" sz="2880" b="1" dirty="0" err="1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यांची</a:t>
            </a:r>
            <a:r>
              <a:rPr lang="en-US" sz="288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 </a:t>
            </a:r>
            <a:r>
              <a:rPr lang="en-US" sz="2880" b="1" dirty="0" err="1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iGOT</a:t>
            </a:r>
            <a:r>
              <a:rPr lang="en-US" sz="288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hi-IN" sz="288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कर्मयोगी या</a:t>
            </a:r>
            <a:r>
              <a:rPr lang="en-US" sz="288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Application </a:t>
            </a:r>
            <a:r>
              <a:rPr lang="hi-IN" sz="288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वर नोंदणी करण्यात आली आहे</a:t>
            </a:r>
            <a:r>
              <a:rPr lang="en-US" sz="288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. </a:t>
            </a:r>
            <a:endParaRPr lang="en-US" sz="84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8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	</a:t>
            </a:r>
          </a:p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8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	</a:t>
            </a:r>
            <a:r>
              <a:rPr lang="hi-IN" sz="288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तसेच सर्व कर्मचारी यांनी </a:t>
            </a:r>
            <a:r>
              <a:rPr lang="en-US" sz="2880" b="1" dirty="0" err="1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iGOT</a:t>
            </a:r>
            <a:r>
              <a:rPr lang="en-US" sz="288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hi-IN" sz="288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कर्मयोगी या</a:t>
            </a:r>
            <a:r>
              <a:rPr lang="en-US" sz="288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Application </a:t>
            </a:r>
            <a:r>
              <a:rPr lang="hi-IN" sz="288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वर</a:t>
            </a:r>
            <a:r>
              <a:rPr lang="en-US" sz="288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05 </a:t>
            </a:r>
            <a:r>
              <a:rPr lang="hi-IN" sz="288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अभ्यासक्रम पुर्ण केले आहेत</a:t>
            </a:r>
            <a:endParaRPr lang="en-US" sz="84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60" dirty="0">
              <a:solidFill>
                <a:schemeClr val="accent6">
                  <a:lumMod val="40000"/>
                  <a:lumOff val="6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30538F3-4327-4B89-BFB2-CE7BEBBEC229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" name="Freeform: Shape 7">
              <a:extLst>
                <a:ext uri="{FF2B5EF4-FFF2-40B4-BE49-F238E27FC236}">
                  <a16:creationId xmlns:a16="http://schemas.microsoft.com/office/drawing/2014/main" id="{203CAD3B-FE58-70F9-FBE9-D6800B86694E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" name="Freeform: Shape 11">
              <a:extLst>
                <a:ext uri="{FF2B5EF4-FFF2-40B4-BE49-F238E27FC236}">
                  <a16:creationId xmlns:a16="http://schemas.microsoft.com/office/drawing/2014/main" id="{DD396FE0-2B74-31F4-A496-0417140E825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346F2-B86B-A456-7897-50247DA6B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86293BF-6C38-304F-42C2-6A7822DAF4DA}"/>
              </a:ext>
            </a:extLst>
          </p:cNvPr>
          <p:cNvSpPr/>
          <p:nvPr/>
        </p:nvSpPr>
        <p:spPr>
          <a:xfrm>
            <a:off x="3337560" y="274320"/>
            <a:ext cx="7955280" cy="6093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097280"/>
            <a:r>
              <a:rPr lang="en-US" sz="336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                    </a:t>
            </a:r>
            <a:r>
              <a:rPr lang="en-US" sz="3360" b="1" dirty="0" err="1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प्रमाणपत्र</a:t>
            </a:r>
            <a:endParaRPr lang="en-US" sz="336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5D61AD-7560-78B1-7595-8169EAC1A66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" name="Freeform: Shape 7">
              <a:extLst>
                <a:ext uri="{FF2B5EF4-FFF2-40B4-BE49-F238E27FC236}">
                  <a16:creationId xmlns:a16="http://schemas.microsoft.com/office/drawing/2014/main" id="{A7A46190-7BD6-4DE2-CE7E-873C29434EC6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" name="Freeform: Shape 11">
              <a:extLst>
                <a:ext uri="{FF2B5EF4-FFF2-40B4-BE49-F238E27FC236}">
                  <a16:creationId xmlns:a16="http://schemas.microsoft.com/office/drawing/2014/main" id="{C37A5509-B11E-5FCC-DA34-E22020B1382E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A0D3601A-40B4-C75B-844F-29CF4F44B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985" y="1380392"/>
            <a:ext cx="3489568" cy="26171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1E62334-D241-A3C2-EB77-C3A49B61F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892" y="1248506"/>
            <a:ext cx="3575540" cy="26816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349FD0D-DD59-EF74-C64D-C067DE371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2538" y="1332033"/>
            <a:ext cx="3054621" cy="22909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74B141D-01BE-51C1-5E24-30F83B78D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5276" y="3930161"/>
            <a:ext cx="3927231" cy="29454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ABFBC09-CA69-06D6-CBEB-C1E87ABBE0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199" y="3894530"/>
            <a:ext cx="4408827" cy="277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319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5385</TotalTime>
  <Words>448</Words>
  <Application>Microsoft Office PowerPoint</Application>
  <PresentationFormat>Custom</PresentationFormat>
  <Paragraphs>104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DVOT-Yogesh</vt:lpstr>
      <vt:lpstr>Nirmala UI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Rahul Kale</cp:lastModifiedBy>
  <cp:revision>579</cp:revision>
  <dcterms:created xsi:type="dcterms:W3CDTF">2024-04-01T08:16:19Z</dcterms:created>
  <dcterms:modified xsi:type="dcterms:W3CDTF">2025-04-28T07:14:36Z</dcterms:modified>
</cp:coreProperties>
</file>