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1C87-B231-43FE-B545-51744F3A519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EAC7-713B-466F-BD19-B74B1A0A93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EAC7-713B-466F-BD19-B74B1A0A934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00D8-8983-41F9-8130-5F78775F848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30B3-2439-4709-B536-06ECFCB424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igrmaharashtra.gov.in/Marathi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grmaharashtra.gov.in/Marath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Kohinoor Devanagari" panose="02000000000000000000" pitchFamily="2" charset="77"/>
                <a:ea typeface="Calibri" panose="020F0502020204030204" pitchFamily="34" charset="0"/>
                <a:cs typeface="Kohinoor Devanagari" panose="02000000000000000000" pitchFamily="2" charset="77"/>
              </a:rPr>
              <a:t>महाराष्ट्र शासन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> </a:t>
            </a:r>
            <a:r>
              <a:rPr lang="mr-IN" b="1" dirty="0">
                <a:solidFill>
                  <a:srgbClr val="000000"/>
                </a:solidFill>
                <a:latin typeface="Kohinoor Devanagari" panose="02000000000000000000" pitchFamily="2" charset="77"/>
                <a:ea typeface="Calibri" panose="020F0502020204030204" pitchFamily="34" charset="0"/>
                <a:cs typeface="Kohinoor Devanagari" panose="02000000000000000000" pitchFamily="2" charset="77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Kohinoor Devanagari" panose="02000000000000000000" pitchFamily="2" charset="77"/>
              <a:ea typeface="Calibri" panose="020F0502020204030204" pitchFamily="34" charset="0"/>
              <a:cs typeface="Kohinoor Devanagari" panose="02000000000000000000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	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C74D48-47CA-80FA-015E-61483FE07BE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  <p:pic>
        <p:nvPicPr>
          <p:cNvPr id="6" name="Picture 3" descr="https://igrmaharashtra.gov.in/img/images/ig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1026" name="Picture 2" descr="C:\Users\korpana\Downloads\WhatsApp Image 2025-04-28 at 1.04.06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630421" cy="2160240"/>
          </a:xfrm>
          <a:prstGeom prst="rect">
            <a:avLst/>
          </a:prstGeom>
          <a:noFill/>
        </p:spPr>
      </p:pic>
      <p:pic>
        <p:nvPicPr>
          <p:cNvPr id="1027" name="Picture 3" descr="C:\Users\korpana\Downloads\WhatsApp Image 2025-04-28 at 1.04.30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908720"/>
            <a:ext cx="3096344" cy="2250250"/>
          </a:xfrm>
          <a:prstGeom prst="rect">
            <a:avLst/>
          </a:prstGeom>
          <a:noFill/>
        </p:spPr>
      </p:pic>
      <p:pic>
        <p:nvPicPr>
          <p:cNvPr id="1028" name="Picture 4" descr="C:\Users\korpana\Downloads\WhatsApp Image 2025-04-28 at 1.05.03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873896" cy="2425452"/>
          </a:xfrm>
          <a:prstGeom prst="rect">
            <a:avLst/>
          </a:prstGeom>
          <a:noFill/>
        </p:spPr>
      </p:pic>
      <p:pic>
        <p:nvPicPr>
          <p:cNvPr id="1029" name="Picture 5" descr="C:\Users\korpana\Downloads\WhatsApp Image 2025-04-28 at 1.05.23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3305944" cy="2376264"/>
          </a:xfrm>
          <a:prstGeom prst="rect">
            <a:avLst/>
          </a:prstGeom>
          <a:noFill/>
        </p:spPr>
      </p:pic>
      <p:pic>
        <p:nvPicPr>
          <p:cNvPr id="1030" name="Picture 6" descr="C:\Users\korpana\Downloads\WhatsApp Image 2025-04-28 at 1.05.37 P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852936"/>
            <a:ext cx="352196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2211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</a:t>
            </a:r>
            <a:r>
              <a:rPr lang="en-US" sz="3200" b="1" dirty="0" err="1" smtClean="0"/>
              <a:t>नोंदणी</a:t>
            </a:r>
            <a:r>
              <a:rPr lang="en-US" sz="3200" b="1" dirty="0" smtClean="0"/>
              <a:t> व </a:t>
            </a:r>
            <a:r>
              <a:rPr lang="en-US" sz="3200" b="1" dirty="0" err="1" smtClean="0"/>
              <a:t>मुद्रांक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विभाग</a:t>
            </a:r>
            <a:endParaRPr lang="en-US" sz="3200" dirty="0"/>
          </a:p>
        </p:txBody>
      </p:sp>
      <p:pic>
        <p:nvPicPr>
          <p:cNvPr id="4" name="Picture 5" descr="logo_IG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scription: C:\Users\igr\Downloads\IMG-20230728-WA00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93" y="1600201"/>
            <a:ext cx="6536343" cy="19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6536343" cy="19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      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itchFamily="18" charset="0"/>
                <a:cs typeface="Mangal" pitchFamily="18" charset="0"/>
              </a:rPr>
              <a:t>नोंदणी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व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मुद्रांक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विभाग</a:t>
            </a:r>
            <a:r>
              <a:rPr lang="en-US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              </a:t>
            </a:r>
            <a:r>
              <a:rPr lang="en-US" b="1" dirty="0" err="1" smtClean="0">
                <a:latin typeface="+mj-lt"/>
                <a:cs typeface="Mangal" pitchFamily="18" charset="0"/>
              </a:rPr>
              <a:t>दुय्यम</a:t>
            </a:r>
            <a:r>
              <a:rPr lang="en-US" b="1" dirty="0" smtClean="0">
                <a:latin typeface="Mangal" pitchFamily="18" charset="0"/>
                <a:cs typeface="Mangal" pitchFamily="18" charset="0"/>
              </a:rPr>
              <a:t> </a:t>
            </a:r>
            <a:r>
              <a:rPr lang="en-US" b="1" dirty="0" err="1" smtClean="0">
                <a:latin typeface="Mangal" pitchFamily="18" charset="0"/>
                <a:cs typeface="Mangal" pitchFamily="18" charset="0"/>
              </a:rPr>
              <a:t>निबंधक</a:t>
            </a:r>
            <a:r>
              <a:rPr lang="en-US" b="1" dirty="0" smtClean="0">
                <a:latin typeface="Mangal" pitchFamily="18" charset="0"/>
                <a:cs typeface="Mangal" pitchFamily="18" charset="0"/>
              </a:rPr>
              <a:t> </a:t>
            </a:r>
            <a:r>
              <a:rPr lang="en-US" b="1" dirty="0" err="1" smtClean="0">
                <a:latin typeface="+mj-lt"/>
                <a:cs typeface="Mangal" pitchFamily="18" charset="0"/>
              </a:rPr>
              <a:t>श्रेणी</a:t>
            </a:r>
            <a:r>
              <a:rPr lang="en-US" b="1" dirty="0" smtClean="0">
                <a:latin typeface="+mj-lt"/>
                <a:cs typeface="Mangal" pitchFamily="18" charset="0"/>
              </a:rPr>
              <a:t> 1, </a:t>
            </a:r>
            <a:r>
              <a:rPr lang="en-US" b="1" dirty="0" err="1" smtClean="0">
                <a:latin typeface="+mj-lt"/>
                <a:cs typeface="Mangal" pitchFamily="18" charset="0"/>
              </a:rPr>
              <a:t>कोरपना</a:t>
            </a:r>
            <a:r>
              <a:rPr lang="en-US" b="1" dirty="0" smtClean="0">
                <a:latin typeface="+mj-lt"/>
                <a:cs typeface="Mangal" pitchFamily="18" charset="0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5" name="Picture 3" descr="https://igrmaharashtra.gov.in/img/images/ig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2656"/>
            <a:ext cx="762000" cy="915388"/>
          </a:xfrm>
          <a:prstGeom prst="rect">
            <a:avLst/>
          </a:prstGeom>
        </p:spPr>
      </p:pic>
      <p:pic>
        <p:nvPicPr>
          <p:cNvPr id="7" name="Picture 6" descr="Description: C:\Users\igr\Downloads\IMG-20230728-WA000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36912"/>
            <a:ext cx="990600" cy="1238250"/>
          </a:xfrm>
          <a:prstGeom prst="rect">
            <a:avLst/>
          </a:prstGeom>
          <a:noFill/>
        </p:spPr>
      </p:pic>
      <p:pic>
        <p:nvPicPr>
          <p:cNvPr id="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36912"/>
            <a:ext cx="990600" cy="1238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0" y="2996952"/>
            <a:ext cx="457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sz="2000" b="1" dirty="0" err="1" smtClean="0"/>
              <a:t>सादरकर्ता</a:t>
            </a:r>
            <a:r>
              <a:rPr lang="en-US" sz="2000" b="1" dirty="0" smtClean="0"/>
              <a:t>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cs typeface="Mangal" pitchFamily="18" charset="0"/>
              </a:rPr>
              <a:t>            </a:t>
            </a:r>
            <a:r>
              <a:rPr lang="en-US" sz="3200" b="1" dirty="0" err="1" smtClean="0">
                <a:cs typeface="Mangal" pitchFamily="18" charset="0"/>
              </a:rPr>
              <a:t>श्री</a:t>
            </a:r>
            <a:r>
              <a:rPr lang="en-US" sz="3200" b="1" dirty="0" smtClean="0">
                <a:cs typeface="Mangal" pitchFamily="18" charset="0"/>
              </a:rPr>
              <a:t> </a:t>
            </a:r>
            <a:r>
              <a:rPr lang="en-US" sz="3200" b="1" dirty="0" err="1" smtClean="0">
                <a:cs typeface="Mangal" pitchFamily="18" charset="0"/>
              </a:rPr>
              <a:t>राजेश</a:t>
            </a:r>
            <a:r>
              <a:rPr lang="en-US" sz="3200" b="1" dirty="0" smtClean="0">
                <a:cs typeface="Mangal" pitchFamily="18" charset="0"/>
              </a:rPr>
              <a:t> </a:t>
            </a:r>
            <a:r>
              <a:rPr lang="en-US" sz="3200" b="1" dirty="0" err="1" smtClean="0">
                <a:cs typeface="Mangal" pitchFamily="18" charset="0"/>
              </a:rPr>
              <a:t>नागापूरे</a:t>
            </a:r>
            <a:endParaRPr lang="en-US" sz="3200" b="1" dirty="0" smtClean="0">
              <a:cs typeface="Mangal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cs typeface="Mangal" pitchFamily="18" charset="0"/>
              </a:rPr>
              <a:t>प्र</a:t>
            </a:r>
            <a:r>
              <a:rPr lang="en-US" b="1" dirty="0" smtClean="0">
                <a:cs typeface="Mangal" pitchFamily="18" charset="0"/>
              </a:rPr>
              <a:t>. </a:t>
            </a:r>
            <a:r>
              <a:rPr lang="hi-IN" b="1" dirty="0" smtClean="0">
                <a:cs typeface="Mangal" pitchFamily="18" charset="0"/>
              </a:rPr>
              <a:t>दुय्यम निबंधक </a:t>
            </a:r>
            <a:r>
              <a:rPr lang="en-US" b="1" dirty="0" err="1" smtClean="0">
                <a:cs typeface="Mangal" pitchFamily="18" charset="0"/>
              </a:rPr>
              <a:t>श्रेणी</a:t>
            </a:r>
            <a:r>
              <a:rPr lang="en-US" b="1" dirty="0" smtClean="0">
                <a:cs typeface="Mangal" pitchFamily="18" charset="0"/>
              </a:rPr>
              <a:t> – 1 </a:t>
            </a:r>
            <a:r>
              <a:rPr lang="en-US" b="1" dirty="0" err="1" smtClean="0">
                <a:cs typeface="Mangal" pitchFamily="18" charset="0"/>
              </a:rPr>
              <a:t>कोरपना</a:t>
            </a:r>
            <a:r>
              <a:rPr lang="en-US" b="1" dirty="0" smtClean="0">
                <a:cs typeface="Mangal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angal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+mj-lt"/>
                <a:cs typeface="Mangal" pitchFamily="18" charset="0"/>
              </a:rPr>
              <a:t>दुय्यम</a:t>
            </a:r>
            <a:r>
              <a:rPr lang="en-US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निबंधक</a:t>
            </a:r>
            <a:r>
              <a:rPr lang="en-US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  <a:cs typeface="Mangal" pitchFamily="18" charset="0"/>
              </a:rPr>
              <a:t>श्रेणी</a:t>
            </a:r>
            <a:r>
              <a:rPr lang="en-US" b="1" dirty="0" smtClean="0">
                <a:solidFill>
                  <a:srgbClr val="0070C0"/>
                </a:solidFill>
                <a:latin typeface="+mj-lt"/>
                <a:cs typeface="Mangal" pitchFamily="18" charset="0"/>
              </a:rPr>
              <a:t> 1,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  <a:cs typeface="Mangal" pitchFamily="18" charset="0"/>
              </a:rPr>
              <a:t>कोरपना</a:t>
            </a:r>
            <a:r>
              <a:rPr lang="en-US" b="1" dirty="0" smtClean="0">
                <a:solidFill>
                  <a:srgbClr val="0070C0"/>
                </a:solidFill>
                <a:latin typeface="+mj-lt"/>
                <a:cs typeface="Mangal" pitchFamily="18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363272" cy="936103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100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दिवसांची कार्यालयीन सुधारणांची विशेष मोहीम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कामाची विशेष आखणी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	</a:t>
            </a:r>
            <a:endParaRPr kumimoji="0" lang="hi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564908"/>
          <a:ext cx="8424936" cy="38884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87029"/>
                <a:gridCol w="7537907"/>
              </a:tblGrid>
              <a:tr h="353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अ</a:t>
                      </a:r>
                      <a:r>
                        <a:rPr lang="en-IN" sz="1800" b="1" dirty="0"/>
                        <a:t>.</a:t>
                      </a:r>
                      <a:r>
                        <a:rPr lang="hi-IN" sz="1800" b="1" dirty="0"/>
                        <a:t>क्र</a:t>
                      </a:r>
                      <a:r>
                        <a:rPr lang="en-IN" sz="1800" b="1" dirty="0"/>
                        <a:t>.</a:t>
                      </a:r>
                      <a:endParaRPr lang="en-US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कामाचे स्वरुप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संकेतस्थळ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2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सुकर जीवनमान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3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स्वच्छता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4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तक्रार निवारण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5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कार्यालयीन सोई</a:t>
                      </a:r>
                      <a:r>
                        <a:rPr lang="en-IN" sz="1800" b="1" dirty="0"/>
                        <a:t>  </a:t>
                      </a:r>
                      <a:r>
                        <a:rPr lang="hi-IN" sz="1800" b="1" dirty="0"/>
                        <a:t>सुविधा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6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क्षेत्रील कार्यालयांना भेटी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7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ई</a:t>
                      </a:r>
                      <a:r>
                        <a:rPr lang="en-IN" sz="1800" b="1" dirty="0"/>
                        <a:t>-</a:t>
                      </a:r>
                      <a:r>
                        <a:rPr lang="hi-IN" sz="1800" b="1" dirty="0"/>
                        <a:t>ऑफिस</a:t>
                      </a:r>
                      <a:r>
                        <a:rPr lang="en-IN" sz="1800" b="1" dirty="0"/>
                        <a:t>  </a:t>
                      </a:r>
                      <a:r>
                        <a:rPr lang="hi-IN" sz="1800" b="1" dirty="0"/>
                        <a:t>प्रणाली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6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8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अधिकारी कर्मचारी</a:t>
                      </a:r>
                      <a:r>
                        <a:rPr lang="en-IN" sz="1800" b="1" dirty="0"/>
                        <a:t>   </a:t>
                      </a:r>
                      <a:r>
                        <a:rPr lang="hi-IN" sz="1800" b="1" dirty="0"/>
                        <a:t>प्रशिक्षण</a:t>
                      </a:r>
                      <a:r>
                        <a:rPr lang="en-IN" sz="1800" b="1" dirty="0"/>
                        <a:t>. </a:t>
                      </a:r>
                      <a:r>
                        <a:rPr lang="hi-IN" sz="1800" b="1" dirty="0"/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9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नाविण्यपुर्ण उपक्रम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1805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उत्कृष्ट नियोजन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</a:t>
            </a:r>
            <a:endParaRPr lang="en-US" sz="800" dirty="0">
              <a:ea typeface="Calibri"/>
              <a:cs typeface="Mangal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836712"/>
          <a:ext cx="7632848" cy="497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38"/>
                <a:gridCol w="1352428"/>
                <a:gridCol w="5799982"/>
              </a:tblGrid>
              <a:tr h="1440160">
                <a:tc>
                  <a:txBody>
                    <a:bodyPr/>
                    <a:lstStyle/>
                    <a:p>
                      <a:r>
                        <a:rPr lang="en-IN" dirty="0" smtClean="0"/>
                        <a:t>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100" dirty="0" smtClean="0"/>
                        <a:t>संकेतस्थळ </a:t>
                      </a:r>
                      <a:endParaRPr lang="en-US" sz="1050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dirty="0" smtClean="0"/>
                        <a:t>कार्यालयीन कामकाजात</a:t>
                      </a:r>
                      <a:r>
                        <a:rPr lang="en-IN" sz="1800" dirty="0" smtClean="0"/>
                        <a:t>  </a:t>
                      </a:r>
                      <a:r>
                        <a:rPr lang="hi-IN" sz="1800" dirty="0" smtClean="0"/>
                        <a:t>इतर अनेक विभागासी संपर्क</a:t>
                      </a:r>
                      <a:r>
                        <a:rPr lang="en-IN" sz="1800" dirty="0" smtClean="0"/>
                        <a:t>/</a:t>
                      </a:r>
                      <a:r>
                        <a:rPr lang="hi-IN" sz="1800" dirty="0" smtClean="0"/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800" dirty="0" smtClean="0"/>
                        <a:t>.  </a:t>
                      </a:r>
                      <a:endParaRPr lang="en-US" sz="1400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51258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100" kern="1200" dirty="0" smtClean="0"/>
                        <a:t>सुकर जीवनमान</a:t>
                      </a:r>
                      <a:r>
                        <a:rPr lang="en-US" sz="1100" kern="12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/>
                        <a:t>दस्त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नोंदणीसाठी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hi-IN" sz="1800" kern="1200" dirty="0" smtClean="0"/>
                        <a:t>येणा</a:t>
                      </a:r>
                      <a:r>
                        <a:rPr lang="en-IN" sz="1800" kern="1200" dirty="0" smtClean="0"/>
                        <a:t>-</a:t>
                      </a:r>
                      <a:r>
                        <a:rPr lang="hi-IN" sz="1800" kern="1200" dirty="0" smtClean="0"/>
                        <a:t>या</a:t>
                      </a:r>
                      <a:r>
                        <a:rPr lang="en-IN" sz="1800" kern="1200" dirty="0" smtClean="0"/>
                        <a:t> </a:t>
                      </a:r>
                      <a:r>
                        <a:rPr lang="hi-IN" sz="1800" kern="1200" dirty="0" smtClean="0"/>
                        <a:t>पक्षकारांना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नोंदणी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तसेच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मुद्रांक</a:t>
                      </a:r>
                      <a:r>
                        <a:rPr lang="en-US" sz="1800" kern="1200" baseline="0" dirty="0" smtClean="0"/>
                        <a:t>         </a:t>
                      </a:r>
                      <a:r>
                        <a:rPr lang="en-US" sz="1800" kern="1200" baseline="0" dirty="0" err="1" smtClean="0"/>
                        <a:t>विषयक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माहिती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दिली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जाते</a:t>
                      </a:r>
                      <a:r>
                        <a:rPr lang="en-US" sz="1800" kern="1200" baseline="0" dirty="0" smtClean="0"/>
                        <a:t>. </a:t>
                      </a:r>
                      <a:r>
                        <a:rPr lang="hi-IN" sz="1800" kern="1200" dirty="0" smtClean="0"/>
                        <a:t>वृध्द व्यक्ती</a:t>
                      </a:r>
                      <a:r>
                        <a:rPr lang="en-IN" sz="1800" kern="1200" dirty="0" smtClean="0"/>
                        <a:t>, </a:t>
                      </a:r>
                      <a:r>
                        <a:rPr lang="hi-IN" sz="1800" kern="1200" dirty="0" smtClean="0"/>
                        <a:t>अपंग</a:t>
                      </a:r>
                      <a:r>
                        <a:rPr lang="en-IN" sz="1800" kern="1200" dirty="0" smtClean="0"/>
                        <a:t>, </a:t>
                      </a:r>
                      <a:r>
                        <a:rPr lang="hi-IN" sz="1800" kern="1200" dirty="0" smtClean="0"/>
                        <a:t>तसेच गरोदर स्त्रिया यांची</a:t>
                      </a:r>
                      <a:r>
                        <a:rPr lang="en-IN" sz="1800" kern="1200" dirty="0" smtClean="0"/>
                        <a:t>  </a:t>
                      </a:r>
                      <a:r>
                        <a:rPr lang="hi-IN" sz="1800" kern="1200" dirty="0" smtClean="0"/>
                        <a:t>प्राधान्याने दस्त नोंदणी केली जाते</a:t>
                      </a:r>
                      <a:r>
                        <a:rPr lang="en-IN" sz="1800" kern="1200" dirty="0" smtClean="0"/>
                        <a:t>. </a:t>
                      </a:r>
                      <a:r>
                        <a:rPr lang="hi-IN" sz="1800" kern="1200" dirty="0" smtClean="0"/>
                        <a:t>कार्यालयामध्ये येणा</a:t>
                      </a:r>
                      <a:r>
                        <a:rPr lang="en-IN" sz="1800" kern="1200" dirty="0" smtClean="0"/>
                        <a:t>-</a:t>
                      </a:r>
                      <a:r>
                        <a:rPr lang="hi-IN" sz="1800" kern="1200" dirty="0" smtClean="0"/>
                        <a:t>या</a:t>
                      </a:r>
                      <a:r>
                        <a:rPr lang="en-IN" sz="1800" kern="1200" dirty="0" smtClean="0"/>
                        <a:t>  </a:t>
                      </a:r>
                      <a:r>
                        <a:rPr lang="hi-IN" sz="1800" kern="1200" dirty="0" smtClean="0"/>
                        <a:t>सर्व पक्षकारांना सौजन्यपुर्व</a:t>
                      </a:r>
                      <a:r>
                        <a:rPr lang="en-IN" sz="1800" kern="1200" dirty="0" smtClean="0"/>
                        <a:t>  </a:t>
                      </a:r>
                      <a:r>
                        <a:rPr lang="hi-IN" sz="1800" kern="1200" dirty="0" smtClean="0"/>
                        <a:t>सहकार्य केले जाते</a:t>
                      </a:r>
                      <a:r>
                        <a:rPr lang="en-IN" sz="1800" kern="1200" dirty="0" smtClean="0"/>
                        <a:t>. </a:t>
                      </a:r>
                      <a:r>
                        <a:rPr lang="hi-IN" sz="1800" kern="1200" dirty="0" smtClean="0"/>
                        <a:t>अभ्यागताना</a:t>
                      </a:r>
                      <a:r>
                        <a:rPr lang="en-IN" sz="1800" kern="1200" dirty="0" smtClean="0"/>
                        <a:t>  </a:t>
                      </a:r>
                      <a:r>
                        <a:rPr lang="hi-IN" sz="1800" kern="1200" dirty="0" smtClean="0"/>
                        <a:t>पिण्याचे पाणी</a:t>
                      </a:r>
                      <a:r>
                        <a:rPr lang="en-IN" sz="1800" kern="1200" dirty="0" smtClean="0"/>
                        <a:t>, </a:t>
                      </a:r>
                      <a:r>
                        <a:rPr lang="hi-IN" sz="1800" kern="1200" dirty="0" smtClean="0"/>
                        <a:t>बैठक व्यवस्था</a:t>
                      </a:r>
                      <a:r>
                        <a:rPr lang="en-IN" sz="1800" kern="1200" dirty="0" smtClean="0"/>
                        <a:t>, </a:t>
                      </a:r>
                      <a:r>
                        <a:rPr lang="hi-IN" sz="1800" kern="1200" dirty="0" smtClean="0"/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800" kern="1200" dirty="0" smtClean="0"/>
                        <a:t>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43809" y="4077073"/>
          <a:ext cx="5688631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075"/>
                <a:gridCol w="1050208"/>
                <a:gridCol w="1039270"/>
                <a:gridCol w="711078"/>
              </a:tblGrid>
              <a:tr h="382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माहे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जानेवारी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माहे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 err="1" smtClean="0"/>
                        <a:t>फरवरी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माहे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मार्च</a:t>
                      </a:r>
                      <a:endParaRPr lang="en-US" sz="1100" dirty="0"/>
                    </a:p>
                  </a:txBody>
                  <a:tcPr/>
                </a:tc>
              </a:tr>
              <a:tr h="3822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अपंग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व्यक्ती</a:t>
                      </a:r>
                      <a:r>
                        <a:rPr lang="en-US" sz="1100" dirty="0" smtClean="0"/>
                        <a:t> – </a:t>
                      </a:r>
                      <a:r>
                        <a:rPr lang="en-US" sz="1100" dirty="0" err="1" smtClean="0"/>
                        <a:t>प्राधान्याने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दस्त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नोंदणी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04</a:t>
                      </a:r>
                      <a:endParaRPr lang="en-US" sz="1100" dirty="0"/>
                    </a:p>
                  </a:txBody>
                  <a:tcPr/>
                </a:tc>
              </a:tr>
              <a:tr h="27091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गरोधर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महिला</a:t>
                      </a:r>
                      <a:r>
                        <a:rPr lang="en-US" sz="1100" baseline="0" dirty="0" smtClean="0"/>
                        <a:t> – </a:t>
                      </a:r>
                      <a:r>
                        <a:rPr lang="en-US" sz="1100" baseline="0" dirty="0" err="1" smtClean="0"/>
                        <a:t>प्राधान्याने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दस्त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नोंदणी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</a:tr>
              <a:tr h="3822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सिनियर</a:t>
                      </a:r>
                      <a:r>
                        <a:rPr lang="en-US" sz="1100" baseline="0" dirty="0" smtClean="0"/>
                        <a:t>   </a:t>
                      </a:r>
                      <a:r>
                        <a:rPr lang="en-US" sz="1100" baseline="0" dirty="0" err="1" smtClean="0"/>
                        <a:t>सिटीझन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प्राधान्याने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दस्त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नोंदणी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/>
                </a:tc>
              </a:tr>
              <a:tr h="38227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एका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दिवसात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देण्यात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आलेली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नक्कल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816424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BEFOR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dmin\Desktop\BEFORE\IMG-20250328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74740" y="1573932"/>
            <a:ext cx="2057400" cy="2743200"/>
          </a:xfrm>
          <a:prstGeom prst="rect">
            <a:avLst/>
          </a:prstGeom>
          <a:noFill/>
        </p:spPr>
      </p:pic>
      <p:pic>
        <p:nvPicPr>
          <p:cNvPr id="5" name="Picture 4" descr="C:\Users\Admin\Desktop\BEFORE\IMG-20250328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28799"/>
            <a:ext cx="2732856" cy="2023901"/>
          </a:xfrm>
          <a:prstGeom prst="rect">
            <a:avLst/>
          </a:prstGeom>
          <a:noFill/>
        </p:spPr>
      </p:pic>
      <p:pic>
        <p:nvPicPr>
          <p:cNvPr id="6" name="Picture 5" descr="C:\Users\Admin\Desktop\BEFORE\IMG-20250328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45024"/>
            <a:ext cx="2376264" cy="2294294"/>
          </a:xfrm>
          <a:prstGeom prst="rect">
            <a:avLst/>
          </a:prstGeom>
          <a:noFill/>
        </p:spPr>
      </p:pic>
      <p:pic>
        <p:nvPicPr>
          <p:cNvPr id="7" name="Picture 7" descr="C:\Users\Admin\Desktop\BEFORE\IMG-20250328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25908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968552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AFTER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 descr="C:\Users\Admin\Desktop\AFTER\IMG-20250328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1772816"/>
            <a:ext cx="2133600" cy="2844800"/>
          </a:xfrm>
          <a:prstGeom prst="rect">
            <a:avLst/>
          </a:prstGeom>
          <a:noFill/>
        </p:spPr>
      </p:pic>
      <p:pic>
        <p:nvPicPr>
          <p:cNvPr id="9" name="Picture 4" descr="C:\Users\Admin\Desktop\AFTER\IMG-20250328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1242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7931224" cy="440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50"/>
                <a:gridCol w="1596137"/>
                <a:gridCol w="5839337"/>
              </a:tblGrid>
              <a:tr h="460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b="1" dirty="0" smtClean="0"/>
                        <a:t>तक्रार निवारण </a:t>
                      </a:r>
                      <a:endParaRPr lang="en-US" sz="11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b="1" dirty="0" smtClean="0"/>
                        <a:t>कार्यालयात प्राप्त होणा</a:t>
                      </a:r>
                      <a:r>
                        <a:rPr lang="en-IN" sz="1200" b="1" dirty="0" smtClean="0"/>
                        <a:t>-</a:t>
                      </a:r>
                      <a:r>
                        <a:rPr lang="hi-IN" sz="1200" b="1" dirty="0" smtClean="0"/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200" b="1" dirty="0" smtClean="0"/>
                        <a:t>. </a:t>
                      </a:r>
                      <a:r>
                        <a:rPr lang="hi-IN" sz="1200" b="1" dirty="0" smtClean="0"/>
                        <a:t>तसेच तक्रार होणार नाही याची दक्षता घेण्यात येत</a:t>
                      </a:r>
                      <a:r>
                        <a:rPr lang="en-IN" sz="1200" b="1" dirty="0" smtClean="0"/>
                        <a:t>  </a:t>
                      </a:r>
                      <a:r>
                        <a:rPr lang="hi-IN" sz="1200" b="1" dirty="0" smtClean="0"/>
                        <a:t>आहे</a:t>
                      </a:r>
                      <a:r>
                        <a:rPr lang="en-IN" sz="1200" b="1" dirty="0" smtClean="0"/>
                        <a:t>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b="1" dirty="0" smtClean="0"/>
                        <a:t>प्राप्त तक्रारींचे निराकरण करण्यात येत आहे</a:t>
                      </a:r>
                      <a:r>
                        <a:rPr lang="en-IN" sz="1200" b="1" dirty="0" smtClean="0"/>
                        <a:t>.</a:t>
                      </a:r>
                      <a:endParaRPr lang="en-US" sz="12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b="1" dirty="0" smtClean="0"/>
                        <a:t>कार्यालयीन सोई सुविधा </a:t>
                      </a:r>
                      <a:endParaRPr lang="en-US" sz="12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200" b="1" dirty="0" smtClean="0"/>
                        <a:t>सह दुय्यम निबंधक - वर्ग 2  ठाणे क्र .</a:t>
                      </a:r>
                      <a:r>
                        <a:rPr lang="en-US" sz="1200" b="1" dirty="0" smtClean="0"/>
                        <a:t>4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या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hi-IN" sz="1200" b="1" dirty="0" smtClean="0"/>
                        <a:t>कार्याल</a:t>
                      </a:r>
                      <a:r>
                        <a:rPr lang="en-US" sz="1200" b="1" dirty="0" err="1" smtClean="0"/>
                        <a:t>या</a:t>
                      </a:r>
                      <a:r>
                        <a:rPr lang="hi-IN" sz="1200" b="1" dirty="0" smtClean="0"/>
                        <a:t>मध्ये पक्षकार यांचेसाठी स्वच्छ पिण्याच्या पाण्याची व्यवस्था करण्यात आली आहे</a:t>
                      </a:r>
                      <a:endParaRPr lang="en-US" sz="1200" dirty="0"/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200" b="1" dirty="0" smtClean="0"/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200" dirty="0"/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b="1" dirty="0" smtClean="0"/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200" b="1" dirty="0" smtClean="0"/>
                        <a:t>  </a:t>
                      </a:r>
                      <a:r>
                        <a:rPr lang="hi-IN" sz="1200" b="1" dirty="0" smtClean="0"/>
                        <a:t>लावण्यात आले आहेत</a:t>
                      </a:r>
                      <a:r>
                        <a:rPr lang="en-IN" sz="1200" b="1" dirty="0" smtClean="0"/>
                        <a:t>.</a:t>
                      </a:r>
                      <a:endParaRPr lang="en-US" sz="12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b="1" dirty="0" smtClean="0"/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200" b="1" dirty="0" smtClean="0"/>
                        <a:t>.</a:t>
                      </a:r>
                      <a:endParaRPr lang="en-US" sz="12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dirty="0" smtClean="0">
                          <a:latin typeface="+mn-lt"/>
                        </a:rPr>
                        <a:t>अधिकारी</a:t>
                      </a:r>
                      <a:r>
                        <a:rPr lang="en-IN" sz="1200" dirty="0" smtClean="0">
                          <a:latin typeface="+mn-lt"/>
                        </a:rPr>
                        <a:t>/</a:t>
                      </a:r>
                      <a:r>
                        <a:rPr lang="hi-IN" sz="1200" dirty="0" smtClean="0">
                          <a:latin typeface="+mn-lt"/>
                        </a:rPr>
                        <a:t>कर्मचारी प्रशिक्षण</a:t>
                      </a:r>
                      <a:r>
                        <a:rPr lang="en-IN" sz="1200" dirty="0" smtClean="0">
                          <a:latin typeface="+mn-lt"/>
                        </a:rPr>
                        <a:t>  / </a:t>
                      </a:r>
                      <a:r>
                        <a:rPr lang="hi-IN" sz="1200" dirty="0" smtClean="0">
                          <a:latin typeface="+mn-lt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200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dirty="0" smtClean="0"/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440160"/>
                <a:gridCol w="6275040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dirty="0" smtClean="0">
                          <a:solidFill>
                            <a:schemeClr val="tx1"/>
                          </a:solidFill>
                        </a:rPr>
                        <a:t>नाविण्यपुर्ण उपक्रम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dirty="0" smtClean="0">
                          <a:latin typeface="+mn-lt"/>
                          <a:ea typeface="Calibri"/>
                          <a:cs typeface="+mn-cs"/>
                        </a:rPr>
                        <a:t>100 दिवसाची कार्यालयीन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+mn-cs"/>
                        </a:rPr>
                        <a:t>सुधारणाची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+mn-cs"/>
                        </a:rPr>
                        <a:t>विशेष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+mn-cs"/>
                        </a:rPr>
                        <a:t>मोहिमे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+mn-cs"/>
                        </a:rPr>
                        <a:t>अंतर्गत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Mangal"/>
                        </a:rPr>
                        <a:t>फेब्रुवारी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Mangal"/>
                        </a:rPr>
                        <a:t>2002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Mangal"/>
                        </a:rPr>
                        <a:t>नंतरच्या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Mangal"/>
                        </a:rPr>
                        <a:t>दस्तांची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Mangal"/>
                        </a:rPr>
                        <a:t> व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Mangal"/>
                        </a:rPr>
                        <a:t>सुची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ची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प्रमाणित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नक्कल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एका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दिवसात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पुरवल्या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  <a:ea typeface="Calibri"/>
                          <a:cs typeface="Mangal"/>
                        </a:rPr>
                        <a:t>जातात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Mangal"/>
                        </a:rPr>
                        <a:t>. </a:t>
                      </a:r>
                      <a:endParaRPr lang="en-US" sz="1200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22114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  </a:t>
            </a:r>
            <a:endParaRPr lang="en-GB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763713" y="333375"/>
          <a:ext cx="669607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0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              </a:t>
                      </a:r>
                      <a:r>
                        <a:rPr lang="hi-IN" b="1" dirty="0" smtClean="0"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तांत्रिक विषयक अदययावत बाबी</a:t>
                      </a:r>
                      <a:r>
                        <a:rPr lang="en-US" b="1" dirty="0" smtClean="0"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.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1560" y="1397000"/>
          <a:ext cx="8136904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या कार्यालयाच्या आस्थापनेवर अधिकारी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/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कर्मचारी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यांची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iGOT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कर्मयोगी या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Application 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वर नोंदणी करण्यात आली आहे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. 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	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	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तसेच सर्व कर्मचारी यांनी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iGOT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कर्मयोगी या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Application 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वर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 05 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अभ्यासक्रम पुर्ण केले आहेत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, </a:t>
                      </a:r>
                      <a:r>
                        <a:rPr kumimoji="0" lang="hi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त्याची यादी यासोबत जोडण्यात आली आहे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rmala UI" pitchFamily="34" charset="0"/>
                          <a:ea typeface="Calibri" pitchFamily="34" charset="0"/>
                          <a:cs typeface="Nirmala UI" pitchFamily="34" charset="0"/>
                        </a:rPr>
                        <a:t>.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400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महाराष्ट्र शासन  नोंदणी व मुद्रांक विभाग </vt:lpstr>
      <vt:lpstr>Slide 2</vt:lpstr>
      <vt:lpstr>दुय्यम निबंधक श्रेणी 1, कोरपना </vt:lpstr>
      <vt:lpstr> उत्कृष्ट नियोजन</vt:lpstr>
      <vt:lpstr>BEFOR</vt:lpstr>
      <vt:lpstr>AFTER </vt:lpstr>
      <vt:lpstr>Slide 7</vt:lpstr>
      <vt:lpstr>Slide 8</vt:lpstr>
      <vt:lpstr>  </vt:lpstr>
      <vt:lpstr>CERTIFICATES</vt:lpstr>
      <vt:lpstr>    नोंदणी व मुद्रांक विभाग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महाराष्ट्र शासन  नोंदणी व मुद्रांक विभाग </dc:title>
  <dc:creator>korpana</dc:creator>
  <cp:lastModifiedBy>korpana</cp:lastModifiedBy>
  <cp:revision>14</cp:revision>
  <dcterms:created xsi:type="dcterms:W3CDTF">2025-04-28T06:42:10Z</dcterms:created>
  <dcterms:modified xsi:type="dcterms:W3CDTF">2025-04-28T08:03:13Z</dcterms:modified>
</cp:coreProperties>
</file>