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7" r:id="rId2"/>
    <p:sldId id="268" r:id="rId3"/>
    <p:sldId id="256" r:id="rId4"/>
    <p:sldId id="257" r:id="rId5"/>
    <p:sldId id="258" r:id="rId6"/>
    <p:sldId id="260" r:id="rId7"/>
    <p:sldId id="261" r:id="rId8"/>
    <p:sldId id="259" r:id="rId9"/>
    <p:sldId id="262" r:id="rId10"/>
    <p:sldId id="263" r:id="rId11"/>
    <p:sldId id="264" r:id="rId12"/>
    <p:sldId id="270" r:id="rId13"/>
    <p:sldId id="269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E355168-998F-48F1-9597-FB13A36B598E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E865320-898A-432A-AF6C-9D1A136335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9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6A61-ED8C-45D3-B94B-800B6E9047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4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6A61-ED8C-45D3-B94B-800B6E9047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4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73ACE-6AB7-4E6E-830F-884A28C9EFAC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134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5320-898A-432A-AF6C-9D1A136335F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7375" y="757238"/>
            <a:ext cx="3597275" cy="2697162"/>
          </a:xfrm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mr-IN"/>
              <a:t>नोंदणी व मुद्रांक विभाग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5FD67A-D8CA-41B7-99D7-45347783AA38}" type="datetime1">
              <a:rPr lang="en-US" smtClean="0"/>
              <a:pPr/>
              <a:t>4/28/2025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7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FFC000"/>
            </a:gs>
            <a:gs pos="49000">
              <a:schemeClr val="bg2"/>
            </a:gs>
            <a:gs pos="19000">
              <a:srgbClr val="00B050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igrmaharashtra.gov.in/Marathi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igrmaharashtra.gov.in/Marathi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igrmaharashtra.gov.in/img/images/igr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362200"/>
            <a:ext cx="2682240" cy="24384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066800" y="4711495"/>
            <a:ext cx="6781800" cy="927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mr-IN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नोंदणी व मुद्रांक विभाग </a:t>
            </a:r>
            <a:endParaRPr lang="en-IN" sz="6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1710E3-2677-8C92-F073-EAE871E9F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0"/>
            <a:ext cx="1905000" cy="1752600"/>
          </a:xfrm>
          <a:prstGeom prst="rect">
            <a:avLst/>
          </a:prstGeom>
        </p:spPr>
      </p:pic>
      <p:pic>
        <p:nvPicPr>
          <p:cNvPr id="6" name="Picture 5" descr="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0"/>
            <a:ext cx="1078335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C74D48-47CA-80FA-015E-61483FE07BE3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0" y="0"/>
            <a:ext cx="1828800" cy="1752600"/>
          </a:xfrm>
          <a:prstGeom prst="rect">
            <a:avLst/>
          </a:prstGeom>
          <a:noFill/>
        </p:spPr>
      </p:pic>
      <p:pic>
        <p:nvPicPr>
          <p:cNvPr id="8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5410200"/>
            <a:ext cx="990600" cy="1238250"/>
          </a:xfrm>
          <a:prstGeom prst="rect">
            <a:avLst/>
          </a:prstGeom>
          <a:noFill/>
        </p:spPr>
      </p:pic>
      <p:pic>
        <p:nvPicPr>
          <p:cNvPr id="9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10200"/>
            <a:ext cx="990600" cy="12382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90800" y="1524000"/>
            <a:ext cx="3926075" cy="927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mr-IN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महाराष्ट्र शासन</a:t>
            </a:r>
            <a:endParaRPr lang="en-US" sz="5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470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457200"/>
          <a:ext cx="8458199" cy="3657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2633"/>
                <a:gridCol w="2590167"/>
                <a:gridCol w="5105399"/>
              </a:tblGrid>
              <a:tr h="3657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नाविण्यपुर्ण </a:t>
                      </a:r>
                      <a:r>
                        <a:rPr lang="hi-IN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उपक्रम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          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 दिवसाची कार्यालयीन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सुधारणाची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विशेष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मोहिमे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अंतर्गत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फेब्रुवारी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2002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नंतरच्या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दस्तांची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व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सुची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ची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प्रमाणित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नक्कल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एका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दिवसात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पुरवल्या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जातात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4800" y="1676400"/>
            <a:ext cx="8458200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   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 कार्यालयाच्या आस्थापनेवर अधिकारी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कर्मचारी </a:t>
            </a:r>
            <a:r>
              <a:rPr lang="en-US" sz="2400" b="1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यांची</a:t>
            </a:r>
            <a:r>
              <a:rPr lang="en-US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iGOT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कर्मयोगी या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Application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वर नोंदणी करण्यात आली आहे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तसेच सर्व कर्मचारी यांनी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iGOT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कर्मयोगी या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Application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05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अभ्यासक्रम पुर्ण केले आहेत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त्याची यादी यासोबत जोडण्यात आली आहे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28600"/>
            <a:ext cx="6629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Nirmala UI" pitchFamily="34" charset="0"/>
                <a:ea typeface="Calibri" pitchFamily="34" charset="0"/>
                <a:cs typeface="Nirmala UI" pitchFamily="34" charset="0"/>
              </a:rPr>
              <a:t>              </a:t>
            </a:r>
            <a:r>
              <a:rPr lang="hi-IN" sz="2800" b="1" dirty="0" smtClean="0">
                <a:latin typeface="Nirmala UI" pitchFamily="34" charset="0"/>
                <a:ea typeface="Calibri" pitchFamily="34" charset="0"/>
                <a:cs typeface="Nirmala UI" pitchFamily="34" charset="0"/>
              </a:rPr>
              <a:t>तांत्रिक विषयक अदययावत बाबी</a:t>
            </a:r>
            <a:r>
              <a:rPr lang="en-US" sz="2800" b="1" dirty="0" smtClean="0">
                <a:latin typeface="Nirmala UI" pitchFamily="34" charset="0"/>
                <a:ea typeface="Calibri" pitchFamily="34" charset="0"/>
                <a:cs typeface="Nirmala UI" pitchFamily="34" charset="0"/>
              </a:rPr>
              <a:t>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CERTIFICATES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1"/>
            <a:ext cx="3962400" cy="182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447801"/>
            <a:ext cx="4038599" cy="182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009"/>
            <a:ext cx="3962399" cy="18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261495"/>
            <a:ext cx="4038599" cy="169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05400"/>
            <a:ext cx="396239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953001"/>
            <a:ext cx="403859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logo_IG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8990" y="270164"/>
            <a:ext cx="204121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057400"/>
            <a:ext cx="5791200" cy="236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876800"/>
            <a:ext cx="1371600" cy="154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8817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igrmaharashtra.gov.in/img/images/igr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81000"/>
            <a:ext cx="1752600" cy="1587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2362200"/>
            <a:ext cx="914400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दुय्यम</a:t>
            </a:r>
            <a:r>
              <a:rPr lang="en-US" sz="5400" b="1" dirty="0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400" b="1" dirty="0" err="1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निबंधक</a:t>
            </a:r>
            <a:r>
              <a:rPr lang="en-US" sz="5400" b="1" dirty="0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श्रेणी-1,</a:t>
            </a:r>
          </a:p>
          <a:p>
            <a:pPr algn="ctr"/>
            <a:r>
              <a:rPr lang="en-US" sz="5400" b="1" dirty="0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400" b="1" dirty="0" err="1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पोंभुर्णा</a:t>
            </a:r>
            <a:endParaRPr lang="en-US" sz="5400" b="1" dirty="0">
              <a:ln w="11430">
                <a:solidFill>
                  <a:srgbClr val="0070C0"/>
                </a:solidFill>
              </a:ln>
              <a:gradFill flip="none" rotWithShape="1">
                <a:gsLst>
                  <a:gs pos="86000">
                    <a:srgbClr val="FFC000"/>
                  </a:gs>
                  <a:gs pos="49000">
                    <a:schemeClr val="bg2"/>
                  </a:gs>
                  <a:gs pos="19000">
                    <a:srgbClr val="00B050"/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2590800"/>
            <a:ext cx="49529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0" y="4128701"/>
            <a:ext cx="9144000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सादरकर्ता</a:t>
            </a:r>
            <a:r>
              <a:rPr lang="en-US" sz="3200" b="1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श्री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प्रफुल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पी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चिडे</a:t>
            </a:r>
            <a:endParaRPr lang="en-US" sz="32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hi-IN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दुय्यम निबंधक</a:t>
            </a:r>
            <a:r>
              <a:rPr lang="en-IN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श्रेणी-1, </a:t>
            </a:r>
            <a:r>
              <a:rPr lang="en-IN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पोंभुर्णा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7421" y="3962399"/>
            <a:ext cx="44167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0" y="1905000"/>
            <a:ext cx="3124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नोंदणी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मुद्रांक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विभाग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19750"/>
            <a:ext cx="990600" cy="1238250"/>
          </a:xfrm>
          <a:prstGeom prst="rect">
            <a:avLst/>
          </a:prstGeom>
          <a:noFill/>
        </p:spPr>
      </p:pic>
      <p:pic>
        <p:nvPicPr>
          <p:cNvPr id="15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5410200"/>
            <a:ext cx="990600" cy="123825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657600" y="0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महाराष्ट्र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शासन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2C74D48-47CA-80FA-015E-61483FE07BE3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0" y="0"/>
            <a:ext cx="1828800" cy="1752600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C1710E3-2677-8C92-F073-EAE871E9F4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0" y="0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0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66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100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दिवसांची कार्यालयीन सुधारणांची विशेष मोहीम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कामाची विशेष आखणी</a:t>
            </a:r>
            <a:endParaRPr kumimoji="0" lang="hi-I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2209800"/>
          <a:ext cx="8839200" cy="4495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30645"/>
                <a:gridCol w="7908555"/>
              </a:tblGrid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</a:t>
                      </a:r>
                      <a:r>
                        <a:rPr lang="en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क्र</a:t>
                      </a:r>
                      <a:r>
                        <a:rPr lang="en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en-US" sz="18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कामाचे स्वरुप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संकेतस्थळ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सुकर जीवनमान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स्वच्छता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तक्रार निवारण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कार्यालयीन सोई</a:t>
                      </a:r>
                      <a:r>
                        <a:rPr lang="en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सुविधा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क्षेत्रील कार्यालयांना भेटी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ई</a:t>
                      </a:r>
                      <a:r>
                        <a:rPr lang="en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ऑफिस</a:t>
                      </a:r>
                      <a:r>
                        <a:rPr lang="en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प्रणाली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अधिकारी कर्मचारी</a:t>
                      </a:r>
                      <a:r>
                        <a:rPr lang="en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प्रशिक्षण</a:t>
                      </a:r>
                      <a:r>
                        <a:rPr lang="en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सेवा विषयक बाबी आणि कृत्रिम बुध्दिमत्ता तंत्रज्ञानाचा वापर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</a:t>
                      </a:r>
                      <a:endParaRPr lang="en-US" sz="10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नाविण्यपुर्ण उपक्रम</a:t>
                      </a:r>
                      <a:endParaRPr lang="en-US" sz="1400" b="1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दुय्यम</a:t>
            </a:r>
            <a:r>
              <a:rPr lang="en-US" sz="5400" b="1" dirty="0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400" b="1" dirty="0" err="1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निबंधक</a:t>
            </a:r>
            <a:r>
              <a:rPr lang="en-US" sz="5400" b="1" dirty="0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श्रेणी-1, </a:t>
            </a:r>
            <a:r>
              <a:rPr lang="en-US" sz="5400" b="1" dirty="0" err="1" smtClean="0">
                <a:ln w="11430">
                  <a:solidFill>
                    <a:srgbClr val="0070C0"/>
                  </a:solidFill>
                </a:ln>
                <a:gradFill flip="none" rotWithShape="1">
                  <a:gsLst>
                    <a:gs pos="86000">
                      <a:srgbClr val="FFC000"/>
                    </a:gs>
                    <a:gs pos="49000">
                      <a:schemeClr val="bg2"/>
                    </a:gs>
                    <a:gs pos="19000">
                      <a:srgbClr val="00B05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पोंभुर्णा</a:t>
            </a:r>
            <a:endParaRPr lang="en-US" sz="5400" b="1" dirty="0">
              <a:ln w="11430">
                <a:solidFill>
                  <a:srgbClr val="0070C0"/>
                </a:solidFill>
              </a:ln>
              <a:gradFill flip="none" rotWithShape="1">
                <a:gsLst>
                  <a:gs pos="86000">
                    <a:srgbClr val="FFC000"/>
                  </a:gs>
                  <a:gs pos="49000">
                    <a:schemeClr val="bg2"/>
                  </a:gs>
                  <a:gs pos="19000">
                    <a:srgbClr val="00B050"/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942701"/>
              </p:ext>
            </p:extLst>
          </p:nvPr>
        </p:nvGraphicFramePr>
        <p:xfrm>
          <a:off x="457200" y="914400"/>
          <a:ext cx="8382000" cy="58674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28281"/>
                <a:gridCol w="2162506"/>
                <a:gridCol w="5491213"/>
              </a:tblGrid>
              <a:tr h="1770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lang="en-US" sz="7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संकेतस्थळ </a:t>
                      </a: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कार्यालयीन कामकाजात</a:t>
                      </a:r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इतर अनेक विभागासी संपर्क</a:t>
                      </a:r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lang="hi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पत्रव्यवहार करावा लागत असल्याने त्यात संबंधीत विभागाच्या संकेतस्थळाचा वापर करुन कामकाज सुलभरित्या पुर्ण केले जाते</a:t>
                      </a:r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 </a:t>
                      </a:r>
                      <a:endParaRPr lang="en-US" sz="1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6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8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सुकर जीवनमान</a:t>
                      </a:r>
                      <a:r>
                        <a:rPr lang="en-US" sz="18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n-US" sz="7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दस्त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नोंदणीसाठी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येणा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या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पक्षकारांना</a:t>
                      </a:r>
                      <a:r>
                        <a:rPr lang="en-US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kern="120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नोंदणी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तसेच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मुद्रांक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</a:t>
                      </a:r>
                      <a:r>
                        <a:rPr lang="en-US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विषयक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माहिती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दिली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जाते</a:t>
                      </a:r>
                      <a:r>
                        <a:rPr lang="en-US" sz="160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वृध्द व्यक्ती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अपंग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तसेच गरोदर स्त्रिया यांची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प्राधान्याने दस्त नोंदणी केली जाते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कार्यालयामध्ये येणा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या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सर्व पक्षकारांना सौजन्यपुर्व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सहकार्य केले जाते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अभ्यागताना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पिण्याचे पाणी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बैठक व्यवस्था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hi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तसेच दिव्यांग व्यक्ती यांचे साठी व्हील चेअर रॅम्पची सुविधा करण्यात आली आहे</a:t>
                      </a:r>
                      <a:r>
                        <a:rPr lang="en-IN" sz="1600" kern="1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kern="12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kern="12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95600" y="0"/>
            <a:ext cx="3962400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उत्कृष्ट नियोजन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282418"/>
              </p:ext>
            </p:extLst>
          </p:nvPr>
        </p:nvGraphicFramePr>
        <p:xfrm>
          <a:off x="3352800" y="4372367"/>
          <a:ext cx="5486400" cy="240943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133600"/>
                <a:gridCol w="1143000"/>
                <a:gridCol w="1104900"/>
                <a:gridCol w="1104900"/>
              </a:tblGrid>
              <a:tr h="7796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aseline="0" dirty="0" err="1" smtClean="0"/>
                        <a:t>प्राधान्याने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baseline="0" dirty="0" err="1" smtClean="0"/>
                        <a:t>दस्त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baseline="0" dirty="0" err="1" smtClean="0"/>
                        <a:t>नोंदणी</a:t>
                      </a:r>
                      <a:endParaRPr lang="en-IN" sz="1600" dirty="0" smtClean="0"/>
                    </a:p>
                    <a:p>
                      <a:pPr algn="ctr"/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/>
                        <a:t>माहे</a:t>
                      </a:r>
                      <a:r>
                        <a:rPr lang="en-IN" sz="1600" dirty="0" smtClean="0"/>
                        <a:t> </a:t>
                      </a:r>
                      <a:r>
                        <a:rPr lang="en-IN" sz="1600" dirty="0" err="1" smtClean="0"/>
                        <a:t>जानेवारी</a:t>
                      </a:r>
                      <a:r>
                        <a:rPr lang="en-IN" sz="1600" dirty="0" smtClean="0"/>
                        <a:t> 2025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/>
                        <a:t>माहे</a:t>
                      </a:r>
                      <a:r>
                        <a:rPr lang="en-IN" sz="1600" dirty="0" smtClean="0"/>
                        <a:t> </a:t>
                      </a:r>
                      <a:r>
                        <a:rPr lang="en-IN" sz="1600" dirty="0" err="1" smtClean="0"/>
                        <a:t>फेब्रवारी</a:t>
                      </a:r>
                      <a:r>
                        <a:rPr lang="en-IN" sz="1600" baseline="0" dirty="0" smtClean="0"/>
                        <a:t> 2025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/>
                        <a:t>माहे</a:t>
                      </a:r>
                      <a:r>
                        <a:rPr lang="en-IN" sz="1600" dirty="0" smtClean="0"/>
                        <a:t> </a:t>
                      </a:r>
                      <a:r>
                        <a:rPr lang="en-IN" sz="1600" dirty="0" err="1" smtClean="0"/>
                        <a:t>मार्च</a:t>
                      </a:r>
                      <a:r>
                        <a:rPr lang="en-IN" sz="1600" baseline="0" dirty="0" smtClean="0"/>
                        <a:t> 2025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11873">
                <a:tc>
                  <a:txBody>
                    <a:bodyPr/>
                    <a:lstStyle/>
                    <a:p>
                      <a:r>
                        <a:rPr lang="en-IN" sz="1600" dirty="0" err="1" smtClean="0"/>
                        <a:t>अपंग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baseline="0" dirty="0" err="1" smtClean="0"/>
                        <a:t>व्यक्ती</a:t>
                      </a:r>
                      <a:r>
                        <a:rPr lang="en-IN" sz="1600" baseline="0" dirty="0" smtClean="0"/>
                        <a:t>  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11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err="1" smtClean="0"/>
                        <a:t>गरोदर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baseline="0" dirty="0" err="1" smtClean="0"/>
                        <a:t>महिला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36793">
                <a:tc>
                  <a:txBody>
                    <a:bodyPr/>
                    <a:lstStyle/>
                    <a:p>
                      <a:r>
                        <a:rPr lang="en-IN" sz="1600" dirty="0" err="1" smtClean="0"/>
                        <a:t>सिनीयर</a:t>
                      </a:r>
                      <a:r>
                        <a:rPr lang="en-IN" sz="1600" baseline="0" dirty="0" smtClean="0"/>
                        <a:t>   </a:t>
                      </a:r>
                      <a:r>
                        <a:rPr lang="en-IN" sz="1600" baseline="0" dirty="0" err="1" smtClean="0"/>
                        <a:t>सिटीझन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545778">
                <a:tc>
                  <a:txBody>
                    <a:bodyPr/>
                    <a:lstStyle/>
                    <a:p>
                      <a:r>
                        <a:rPr lang="en-IN" sz="1600" dirty="0" err="1" smtClean="0"/>
                        <a:t>एका</a:t>
                      </a:r>
                      <a:r>
                        <a:rPr lang="en-IN" sz="1600" dirty="0" smtClean="0"/>
                        <a:t>   </a:t>
                      </a:r>
                      <a:r>
                        <a:rPr lang="en-IN" sz="1600" dirty="0" err="1" smtClean="0"/>
                        <a:t>दिवसात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baseline="0" dirty="0" err="1" smtClean="0"/>
                        <a:t>देण्यात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baseline="0" dirty="0" err="1" smtClean="0"/>
                        <a:t>आलेली</a:t>
                      </a:r>
                      <a:r>
                        <a:rPr lang="en-IN" sz="1600" baseline="0" dirty="0" smtClean="0"/>
                        <a:t> </a:t>
                      </a:r>
                      <a:r>
                        <a:rPr lang="en-IN" sz="1600" baseline="0" dirty="0" err="1" smtClean="0"/>
                        <a:t>नक्कल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en-IN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685800"/>
          <a:ext cx="8610600" cy="5638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76376"/>
                <a:gridCol w="2788391"/>
                <a:gridCol w="5045833"/>
              </a:tblGrid>
              <a:tr h="167195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lang="en-US" sz="7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स्वच्छता</a:t>
                      </a: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दररोज </a:t>
                      </a:r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कार्यालयीन स्वच्छता ठेवण्यात येऊन कार्यालयीन वातावरण प्रसन्न् राहील याची खबरदारी घेण्यात येत आहे</a:t>
                      </a:r>
                      <a:r>
                        <a:rPr lang="en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896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कार्यालयातील अभिलेखाचे निंदणीकरण व वर्गीकरण करण्याचे काम चालु आहे  </a:t>
                      </a: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6788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जड वस्तु संग्रह नोंदवह्या अदययावत करण्यात आल्या आहेत</a:t>
                      </a:r>
                      <a:r>
                        <a:rPr lang="en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en-US" sz="16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29000" y="228600"/>
            <a:ext cx="2438400" cy="6858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BEFOR</a:t>
            </a:r>
            <a:endParaRPr lang="en-US" sz="3200" b="1" dirty="0"/>
          </a:p>
        </p:txBody>
      </p:sp>
      <p:sp>
        <p:nvSpPr>
          <p:cNvPr id="2" name="AutoShape 2" descr="blob:https://web.whatsapp.com/07147a19-ccc4-4da4-8382-e55bc61e169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4" descr="blob:https://web.whatsapp.com/07147a19-ccc4-4da4-8382-e55bc61e169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6" descr="blob:https://web.whatsapp.com/07147a19-ccc4-4da4-8382-e55bc61e169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8" descr="blob:https://web.whatsapp.com/07147a19-ccc4-4da4-8382-e55bc61e169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828"/>
            <a:ext cx="4876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28914"/>
            <a:ext cx="4267199" cy="308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16828"/>
            <a:ext cx="9143998" cy="272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4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29000" y="228600"/>
            <a:ext cx="2438400" cy="6858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AFTER</a:t>
            </a:r>
            <a:endParaRPr lang="en-US" sz="3200" b="1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4958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46482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25"/>
            <a:ext cx="44958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76700"/>
            <a:ext cx="46482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7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1" y="228600"/>
          <a:ext cx="8686799" cy="169589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3245"/>
                <a:gridCol w="2188554"/>
                <a:gridCol w="5715000"/>
              </a:tblGrid>
              <a:tr h="68579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lang="en-US" sz="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तक्रार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निवारण </a:t>
                      </a:r>
                      <a:endParaRPr lang="en-US" sz="1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कार्यालयात प्राप्त होणा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या तक्रार अर्जावर विहीत मुदतीत कार्यवाही करुन तक्रारींचे निवारण करण्यात येते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तसेच तक्रार होणार नाही याची दक्षता घेण्यात येत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आहे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0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प्राप्त तक्रारींचे निराकरण करण्यात येत आहे</a:t>
                      </a:r>
                      <a:r>
                        <a:rPr lang="en-IN" sz="1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en-US" sz="12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2133599"/>
          <a:ext cx="8686800" cy="348357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38200"/>
                <a:gridCol w="2133600"/>
                <a:gridCol w="5715000"/>
              </a:tblGrid>
              <a:tr h="685800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कार्यालयीन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सोई सुविधा </a:t>
                      </a: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दुय्यम निबंधक </a:t>
                      </a:r>
                      <a:r>
                        <a:rPr lang="en-IN" sz="16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श्रेणी</a:t>
                      </a:r>
                      <a:r>
                        <a:rPr lang="en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– 1,</a:t>
                      </a:r>
                      <a:r>
                        <a:rPr lang="en-IN" sz="16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1600" b="1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राजुरा</a:t>
                      </a:r>
                      <a:r>
                        <a:rPr lang="en-IN" sz="16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या</a:t>
                      </a:r>
                      <a:r>
                        <a:rPr lang="en-US" sz="16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</a:t>
                      </a:r>
                      <a:r>
                        <a:rPr lang="en-US" sz="16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या</a:t>
                      </a: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मध्ये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पक्षकार यांचेसाठी स्वच्छ पिण्याच्या पाण्याची व्यवस्था करण्यात आली आहे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431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कर्मचारी व अभ्यगत यांचेसाठी स्वच्छ प्रसाधनगृहांची व्यवस्था करण्यात आली आहे</a:t>
                      </a: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431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कार्यालयामध्ये सुव्यवस्थीत नामफलक व दिशादर्शक फलक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लावण्यात आले आहेत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230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अभ्यागत यांचेसाठी बैठकीची स्वतंत्र व्यवस्था करण्यात आली आहे</a:t>
                      </a:r>
                      <a:r>
                        <a:rPr lang="en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2684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अभ्यागत भेटीचे नियोजन व भेटीच्या वेळाबाबत प्रसिध्दी देण्यात आली आहे</a:t>
                      </a:r>
                      <a:r>
                        <a:rPr lang="en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en-US" sz="14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अभ्यागतांना </a:t>
                      </a:r>
                      <a:r>
                        <a:rPr lang="hi-IN" sz="16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उदवाहन सुविधा देण्यात आली </a:t>
                      </a:r>
                      <a:r>
                        <a:rPr lang="hi-IN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आहे</a:t>
                      </a:r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FFC000"/>
            </a:gs>
            <a:gs pos="49000">
              <a:schemeClr val="bg2"/>
            </a:gs>
            <a:gs pos="19000">
              <a:srgbClr val="00B050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1" y="381000"/>
          <a:ext cx="8534400" cy="6858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5"/>
                <a:gridCol w="2763715"/>
                <a:gridCol w="500118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endParaRPr lang="en-US" sz="2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क्षेत्रीय</a:t>
                      </a:r>
                      <a:r>
                        <a:rPr lang="en-IN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कार्यालयांना भेटी</a:t>
                      </a:r>
                      <a:r>
                        <a:rPr lang="en-IN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endParaRPr lang="en-US" sz="2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लागू</a:t>
                      </a:r>
                      <a:r>
                        <a:rPr lang="en-US" sz="20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नाही</a:t>
                      </a:r>
                      <a:r>
                        <a:rPr lang="en-US" sz="20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. </a:t>
                      </a:r>
                      <a:endParaRPr lang="en-US" sz="2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295400"/>
          <a:ext cx="8534400" cy="990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69504"/>
                <a:gridCol w="2763715"/>
                <a:gridCol w="5001181"/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ई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ऑफीस प्रणाली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लागू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नाही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438400"/>
          <a:ext cx="8534399" cy="990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4"/>
                <a:gridCol w="2811896"/>
                <a:gridCol w="4952999"/>
              </a:tblGrid>
              <a:tr h="9906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आर्थिक व औद्योगिक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गुंतवणुकीस प्रोत्साहन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लागु नाही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3657600"/>
          <a:ext cx="8534401" cy="16306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5"/>
                <a:gridCol w="2763715"/>
                <a:gridCol w="5001181"/>
              </a:tblGrid>
              <a:tr h="13716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अधिकारी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कर्मचारी प्रशिक्षण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/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सेवा विषयक बाबी आणि कृत्रिम बुध्दीमता तंत्रज्ञानाचा वापर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20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विविध विभागाच्या संकेतस्थळावरुन माहितीघेऊन कार्यालयीन कामकाज करताना संगणक प्रणालीचा प्रभावीपणे वापर करुन कामकाज सुरक्षीतपणे केले जाते.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484</Words>
  <Application>Microsoft Office PowerPoint</Application>
  <PresentationFormat>On-screen Show (4:3)</PresentationFormat>
  <Paragraphs>187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CERTIFICATES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सह जिल्हा निबंधक वर्ग-1 तथा मुद्रांक जिल्हाधिकारी ठाणे (शहर)</dc:title>
  <dc:creator>User</dc:creator>
  <cp:lastModifiedBy>RJR</cp:lastModifiedBy>
  <cp:revision>124</cp:revision>
  <dcterms:created xsi:type="dcterms:W3CDTF">2006-08-16T00:00:00Z</dcterms:created>
  <dcterms:modified xsi:type="dcterms:W3CDTF">2025-04-28T08:45:16Z</dcterms:modified>
</cp:coreProperties>
</file>