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3" r:id="rId2"/>
  </p:sldMasterIdLst>
  <p:notesMasterIdLst>
    <p:notesMasterId r:id="rId14"/>
  </p:notesMasterIdLst>
  <p:sldIdLst>
    <p:sldId id="256" r:id="rId3"/>
    <p:sldId id="730" r:id="rId4"/>
    <p:sldId id="765" r:id="rId5"/>
    <p:sldId id="757" r:id="rId6"/>
    <p:sldId id="758" r:id="rId7"/>
    <p:sldId id="760" r:id="rId8"/>
    <p:sldId id="745" r:id="rId9"/>
    <p:sldId id="762" r:id="rId10"/>
    <p:sldId id="763" r:id="rId11"/>
    <p:sldId id="764" r:id="rId12"/>
    <p:sldId id="264" r:id="rId13"/>
  </p:sldIdLst>
  <p:sldSz cx="14630400" cy="8229600"/>
  <p:notesSz cx="7104063" cy="10234613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>
          <p15:clr>
            <a:srgbClr val="A4A3A4"/>
          </p15:clr>
        </p15:guide>
        <p15:guide id="2" pos="460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IGR OFFICE PUNE Pune" initials="IP" lastIdx="1" clrIdx="0">
    <p:extLst>
      <p:ext uri="{19B8F6BF-5375-455C-9EA6-DF929625EA0E}">
        <p15:presenceInfo xmlns:p15="http://schemas.microsoft.com/office/powerpoint/2012/main" userId="57eea660dc74477d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E1CD"/>
    <a:srgbClr val="FFF8F0"/>
    <a:srgbClr val="FCECE8"/>
    <a:srgbClr val="3B87CD"/>
    <a:srgbClr val="2A4E60"/>
    <a:srgbClr val="CBE008"/>
    <a:srgbClr val="CCC81C"/>
    <a:srgbClr val="CEF315"/>
    <a:srgbClr val="FCE2CF"/>
    <a:srgbClr val="E1DB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8FD4443E-F989-4FC4-A0C8-D5A2AF1F390B}" styleName="Dark Style 1 - Accent 5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wholeTbl>
    <a:band1H>
      <a:tcStyle>
        <a:tcBdr/>
        <a:fill>
          <a:solidFill>
            <a:schemeClr val="accent5">
              <a:shade val="60000"/>
            </a:schemeClr>
          </a:solidFill>
        </a:fill>
      </a:tcStyle>
    </a:band1H>
    <a:band1V>
      <a:tcStyle>
        <a:tcBdr/>
        <a:fill>
          <a:solidFill>
            <a:schemeClr val="accent5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5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5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5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6340" autoAdjust="0"/>
  </p:normalViewPr>
  <p:slideViewPr>
    <p:cSldViewPr snapToGrid="0" snapToObjects="1">
      <p:cViewPr varScale="1">
        <p:scale>
          <a:sx n="65" d="100"/>
          <a:sy n="65" d="100"/>
        </p:scale>
        <p:origin x="734" y="62"/>
      </p:cViewPr>
      <p:guideLst>
        <p:guide orient="horz" pos="2592"/>
        <p:guide pos="460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commentAuthors" Target="commentAuthors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82230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67616" tIns="33808" rIns="67616" bIns="33808"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 lIns="67616" tIns="33808" rIns="67616" bIns="33808"/>
          <a:lstStyle/>
          <a:p>
            <a:fld id="{F7021451-1387-4CA6-816F-3879F97B5CBC}" type="slidenum">
              <a:rPr lang="en-US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1" y="327660"/>
            <a:ext cx="4813301" cy="1394460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0"/>
            <a:ext cx="8178800" cy="7023736"/>
          </a:xfrm>
        </p:spPr>
        <p:txBody>
          <a:bodyPr/>
          <a:lstStyle>
            <a:lvl1pPr>
              <a:defRPr sz="3840"/>
            </a:lvl1pPr>
            <a:lvl2pPr>
              <a:defRPr sz="3360"/>
            </a:lvl2pPr>
            <a:lvl3pPr>
              <a:defRPr sz="288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1" y="1722120"/>
            <a:ext cx="4813301" cy="5629276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9064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0"/>
            <a:ext cx="8778240" cy="68008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3840"/>
            </a:lvl1pPr>
            <a:lvl2pPr marL="548640" indent="0">
              <a:buNone/>
              <a:defRPr sz="3360"/>
            </a:lvl2pPr>
            <a:lvl3pPr marL="1097280" indent="0">
              <a:buNone/>
              <a:defRPr sz="2880"/>
            </a:lvl3pPr>
            <a:lvl4pPr marL="1645920" indent="0">
              <a:buNone/>
              <a:defRPr sz="2400"/>
            </a:lvl4pPr>
            <a:lvl5pPr marL="2194560" indent="0">
              <a:buNone/>
              <a:defRPr sz="2400"/>
            </a:lvl5pPr>
            <a:lvl6pPr marL="2743200" indent="0">
              <a:buNone/>
              <a:defRPr sz="2400"/>
            </a:lvl6pPr>
            <a:lvl7pPr marL="3291840" indent="0">
              <a:buNone/>
              <a:defRPr sz="2400"/>
            </a:lvl7pPr>
            <a:lvl8pPr marL="3840480" indent="0">
              <a:buNone/>
              <a:defRPr sz="2400"/>
            </a:lvl8pPr>
            <a:lvl9pPr marL="4389120" indent="0">
              <a:buNone/>
              <a:defRPr sz="2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6"/>
            <a:ext cx="8778240" cy="965834"/>
          </a:xfrm>
        </p:spPr>
        <p:txBody>
          <a:bodyPr/>
          <a:lstStyle>
            <a:lvl1pPr marL="0" indent="0">
              <a:buNone/>
              <a:defRPr sz="1680"/>
            </a:lvl1pPr>
            <a:lvl2pPr marL="548640" indent="0">
              <a:buNone/>
              <a:defRPr sz="1440"/>
            </a:lvl2pPr>
            <a:lvl3pPr marL="1097280" indent="0">
              <a:buNone/>
              <a:defRPr sz="1200"/>
            </a:lvl3pPr>
            <a:lvl4pPr marL="1645920" indent="0">
              <a:buNone/>
              <a:defRPr sz="1080"/>
            </a:lvl4pPr>
            <a:lvl5pPr marL="2194560" indent="0">
              <a:buNone/>
              <a:defRPr sz="1080"/>
            </a:lvl5pPr>
            <a:lvl6pPr marL="2743200" indent="0">
              <a:buNone/>
              <a:defRPr sz="1080"/>
            </a:lvl6pPr>
            <a:lvl7pPr marL="3291840" indent="0">
              <a:buNone/>
              <a:defRPr sz="1080"/>
            </a:lvl7pPr>
            <a:lvl8pPr marL="3840480" indent="0">
              <a:buNone/>
              <a:defRPr sz="1080"/>
            </a:lvl8pPr>
            <a:lvl9pPr marL="4389120" indent="0">
              <a:buNone/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62889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6286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607040" y="329566"/>
            <a:ext cx="3291840" cy="702183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31520" y="329566"/>
            <a:ext cx="9631680" cy="702183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781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3D187A-30FE-4C4C-BD12-0D18C135F22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160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1"/>
            <a:ext cx="12435840" cy="176403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40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891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3667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339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864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2pPr>
            <a:lvl3pPr marL="1097280" indent="0">
              <a:buNone/>
              <a:defRPr sz="1920">
                <a:solidFill>
                  <a:schemeClr val="tx1">
                    <a:tint val="75000"/>
                  </a:schemeClr>
                </a:solidFill>
              </a:defRPr>
            </a:lvl3pPr>
            <a:lvl4pPr marL="16459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4pPr>
            <a:lvl5pPr marL="219456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5pPr>
            <a:lvl6pPr marL="274320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6pPr>
            <a:lvl7pPr marL="329184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7pPr>
            <a:lvl8pPr marL="384048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8pPr>
            <a:lvl9pPr marL="4389120" indent="0">
              <a:buNone/>
              <a:defRPr sz="168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22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315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37120" y="1920240"/>
            <a:ext cx="6461760" cy="5431156"/>
          </a:xfrm>
        </p:spPr>
        <p:txBody>
          <a:bodyPr/>
          <a:lstStyle>
            <a:lvl1pPr>
              <a:defRPr sz="3360"/>
            </a:lvl1pPr>
            <a:lvl2pPr>
              <a:defRPr sz="2880"/>
            </a:lvl2pPr>
            <a:lvl3pPr>
              <a:defRPr sz="2400"/>
            </a:lvl3pPr>
            <a:lvl4pPr>
              <a:defRPr sz="2160"/>
            </a:lvl4pPr>
            <a:lvl5pPr>
              <a:defRPr sz="2160"/>
            </a:lvl5pPr>
            <a:lvl6pPr>
              <a:defRPr sz="2160"/>
            </a:lvl6pPr>
            <a:lvl7pPr>
              <a:defRPr sz="2160"/>
            </a:lvl7pPr>
            <a:lvl8pPr>
              <a:defRPr sz="2160"/>
            </a:lvl8pPr>
            <a:lvl9pPr>
              <a:defRPr sz="21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883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50"/>
            <a:ext cx="6464301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1" y="1842136"/>
            <a:ext cx="6466840" cy="767714"/>
          </a:xfrm>
        </p:spPr>
        <p:txBody>
          <a:bodyPr anchor="b"/>
          <a:lstStyle>
            <a:lvl1pPr marL="0" indent="0">
              <a:buNone/>
              <a:defRPr sz="2880" b="1"/>
            </a:lvl1pPr>
            <a:lvl2pPr marL="548640" indent="0">
              <a:buNone/>
              <a:defRPr sz="2400" b="1"/>
            </a:lvl2pPr>
            <a:lvl3pPr marL="1097280" indent="0">
              <a:buNone/>
              <a:defRPr sz="2160" b="1"/>
            </a:lvl3pPr>
            <a:lvl4pPr marL="1645920" indent="0">
              <a:buNone/>
              <a:defRPr sz="1920" b="1"/>
            </a:lvl4pPr>
            <a:lvl5pPr marL="2194560" indent="0">
              <a:buNone/>
              <a:defRPr sz="1920" b="1"/>
            </a:lvl5pPr>
            <a:lvl6pPr marL="2743200" indent="0">
              <a:buNone/>
              <a:defRPr sz="1920" b="1"/>
            </a:lvl6pPr>
            <a:lvl7pPr marL="3291840" indent="0">
              <a:buNone/>
              <a:defRPr sz="1920" b="1"/>
            </a:lvl7pPr>
            <a:lvl8pPr marL="3840480" indent="0">
              <a:buNone/>
              <a:defRPr sz="1920" b="1"/>
            </a:lvl8pPr>
            <a:lvl9pPr marL="4389120" indent="0">
              <a:buNone/>
              <a:defRPr sz="192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1" y="2609850"/>
            <a:ext cx="6466840" cy="4741546"/>
          </a:xfrm>
        </p:spPr>
        <p:txBody>
          <a:bodyPr/>
          <a:lstStyle>
            <a:lvl1pPr>
              <a:defRPr sz="2880"/>
            </a:lvl1pPr>
            <a:lvl2pPr>
              <a:defRPr sz="2400"/>
            </a:lvl2pPr>
            <a:lvl3pPr>
              <a:defRPr sz="2160"/>
            </a:lvl3pPr>
            <a:lvl4pPr>
              <a:defRPr sz="1920"/>
            </a:lvl4pPr>
            <a:lvl5pPr>
              <a:defRPr sz="1920"/>
            </a:lvl5pPr>
            <a:lvl6pPr>
              <a:defRPr sz="1920"/>
            </a:lvl6pPr>
            <a:lvl7pPr>
              <a:defRPr sz="1920"/>
            </a:lvl7pPr>
            <a:lvl8pPr>
              <a:defRPr sz="1920"/>
            </a:lvl8pPr>
            <a:lvl9pPr>
              <a:defRPr sz="19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130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237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51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920240"/>
            <a:ext cx="13167360" cy="5431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315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998720" y="7627621"/>
            <a:ext cx="46329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85120" y="7627621"/>
            <a:ext cx="3413760" cy="43815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4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1330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</p:sldLayoutIdLst>
  <p:txStyles>
    <p:titleStyle>
      <a:lvl1pPr algn="ctr" defTabSz="1097280" rtl="0" eaLnBrk="1" latinLnBrk="0" hangingPunct="1">
        <a:spcBef>
          <a:spcPct val="0"/>
        </a:spcBef>
        <a:buNone/>
        <a:defRPr sz="528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097280" rtl="0" eaLnBrk="1" latinLnBrk="0" hangingPunct="1">
        <a:spcBef>
          <a:spcPct val="20000"/>
        </a:spcBef>
        <a:buFont typeface="Arial" pitchFamily="34" charset="0"/>
        <a:buChar char="•"/>
        <a:defRPr sz="3840" kern="1200">
          <a:solidFill>
            <a:schemeClr val="tx1"/>
          </a:solidFill>
          <a:latin typeface="+mn-lt"/>
          <a:ea typeface="+mn-ea"/>
          <a:cs typeface="+mn-cs"/>
        </a:defRPr>
      </a:lvl1pPr>
      <a:lvl2pPr marL="891540" indent="-342900" algn="l" defTabSz="1097280" rtl="0" eaLnBrk="1" latinLnBrk="0" hangingPunct="1">
        <a:spcBef>
          <a:spcPct val="20000"/>
        </a:spcBef>
        <a:buFont typeface="Arial" pitchFamily="34" charset="0"/>
        <a:buChar char="–"/>
        <a:defRPr sz="336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3pPr>
      <a:lvl4pPr marL="1920240" indent="-274320" algn="l" defTabSz="109728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indent="-274320" algn="l" defTabSz="1097280" rtl="0" eaLnBrk="1" latinLnBrk="0" hangingPunct="1">
        <a:spcBef>
          <a:spcPct val="20000"/>
        </a:spcBef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1752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6616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11480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63440" indent="-274320" algn="l" defTabSz="10972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972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6459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4pPr>
      <a:lvl5pPr marL="219456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6pPr>
      <a:lvl7pPr marL="329184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7pPr>
      <a:lvl8pPr marL="384048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8pPr>
      <a:lvl9pPr marL="4389120" algn="l" defTabSz="1097280" rtl="0" eaLnBrk="1" latinLnBrk="0" hangingPunct="1">
        <a:defRPr sz="21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eg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/>
        </p:spPr>
      </p:sp>
      <p:sp>
        <p:nvSpPr>
          <p:cNvPr id="5" name="Text 2"/>
          <p:cNvSpPr/>
          <p:nvPr/>
        </p:nvSpPr>
        <p:spPr>
          <a:xfrm>
            <a:off x="3940314" y="794532"/>
            <a:ext cx="6749772" cy="833199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नोंदणी व मुद्रांक विभाग </a:t>
            </a:r>
            <a:endParaRPr lang="en-IN" sz="66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महाराष्ट्र शासन</a:t>
            </a:r>
            <a:r>
              <a:rPr lang="en-US" sz="66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 </a:t>
            </a:r>
            <a:endParaRPr lang="en-IN" sz="2000" dirty="0"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9FCAA20-6340-6C01-7312-A07210CC900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27835" y="418886"/>
            <a:ext cx="2180444" cy="2372534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3EB561D-14B5-2084-CD59-66268690ED6D}"/>
              </a:ext>
            </a:extLst>
          </p:cNvPr>
          <p:cNvSpPr/>
          <p:nvPr/>
        </p:nvSpPr>
        <p:spPr>
          <a:xfrm>
            <a:off x="0" y="7396401"/>
            <a:ext cx="14566602" cy="8331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059C368-7620-A9F3-4CC0-6710654826F1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937"/>
          <a:stretch/>
        </p:blipFill>
        <p:spPr>
          <a:xfrm>
            <a:off x="1077460" y="372600"/>
            <a:ext cx="2168631" cy="2465106"/>
          </a:xfrm>
          <a:prstGeom prst="rect">
            <a:avLst/>
          </a:prstGeom>
          <a:noFill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4BF7BF4-D6FA-2BD4-59D9-71B219C3E3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11719" y="3108616"/>
            <a:ext cx="2683156" cy="2012367"/>
          </a:xfrm>
          <a:prstGeom prst="rect">
            <a:avLst/>
          </a:prstGeom>
        </p:spPr>
      </p:pic>
      <p:sp>
        <p:nvSpPr>
          <p:cNvPr id="6" name="Text 2">
            <a:extLst>
              <a:ext uri="{FF2B5EF4-FFF2-40B4-BE49-F238E27FC236}">
                <a16:creationId xmlns:a16="http://schemas.microsoft.com/office/drawing/2014/main" id="{211CC73C-073B-9004-B6F8-D075DCBD84F2}"/>
              </a:ext>
            </a:extLst>
          </p:cNvPr>
          <p:cNvSpPr/>
          <p:nvPr/>
        </p:nvSpPr>
        <p:spPr>
          <a:xfrm>
            <a:off x="800100" y="5575300"/>
            <a:ext cx="12928599" cy="1774815"/>
          </a:xfrm>
          <a:prstGeom prst="rect">
            <a:avLst/>
          </a:prstGeom>
          <a:noFill/>
          <a:ln/>
        </p:spPr>
        <p:txBody>
          <a:bodyPr wrap="none" rtlCol="0" anchor="t"/>
          <a:lstStyle/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: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दुय्यम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निबंधक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श्रेणी-1,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भद्रावती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तह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.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भद्रावती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जि.चंद्रपूर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क्षेत्रीय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व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निमशासकीय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कार्यालयांसाठी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100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दिवसांचा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कृति</a:t>
            </a:r>
            <a:r>
              <a:rPr lang="en-US" sz="3200" b="1" dirty="0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  <a:sym typeface="Calibri (MS) Bold"/>
              </a:rPr>
              <a:t>आराखडा</a:t>
            </a: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  <a:p>
            <a:pPr algn="ctr">
              <a:lnSpc>
                <a:spcPts val="4199"/>
              </a:lnSpc>
            </a:pPr>
            <a:endParaRPr lang="en-US" sz="3200" b="1" dirty="0">
              <a:solidFill>
                <a:srgbClr val="000000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  <a:sym typeface="Calibri (MS) Bold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91E1D-94C7-1AB8-397A-D4456C85B8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011D1858-7E84-45E9-74F4-FCCF0D2F0357}"/>
              </a:ext>
            </a:extLst>
          </p:cNvPr>
          <p:cNvSpPr/>
          <p:nvPr/>
        </p:nvSpPr>
        <p:spPr>
          <a:xfrm>
            <a:off x="3337560" y="274320"/>
            <a:ext cx="7955280" cy="6093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097280"/>
            <a:r>
              <a:rPr lang="en-US" sz="336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                </a:t>
            </a:r>
            <a:r>
              <a:rPr lang="en-US" sz="3360" b="1" dirty="0" err="1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प्रमाणपत्र</a:t>
            </a:r>
            <a:endParaRPr lang="en-US" sz="336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016B7D6-5321-032E-B93A-7F8713CC1AA0}"/>
              </a:ext>
            </a:extLst>
          </p:cNvPr>
          <p:cNvGrpSpPr/>
          <p:nvPr/>
        </p:nvGrpSpPr>
        <p:grpSpPr>
          <a:xfrm>
            <a:off x="-1" y="6050651"/>
            <a:ext cx="14630400" cy="2290966"/>
            <a:chOff x="0" y="4948862"/>
            <a:chExt cx="12192000" cy="19091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EEF5C260-5D6F-9F4B-36C3-E5781B03A52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2A473F97-F52D-C0E2-8965-35AD4C59F297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7A80F359-45ED-56F2-98CE-8AA744F647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2646" y="1089942"/>
            <a:ext cx="4033144" cy="302485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B5FC57C-49DC-8D1F-3285-8484203B0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254" y="1089941"/>
            <a:ext cx="4033145" cy="30248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DC02A2-9D15-06BE-F859-0C3FDE5247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7146" y="1053785"/>
            <a:ext cx="4178721" cy="313404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D5596C-DF35-031A-67FD-3393F3C6A1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6984" y="3716533"/>
            <a:ext cx="4478215" cy="33586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AE40687-1735-46FC-1356-CE80371967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25509" y="4062094"/>
            <a:ext cx="4689230" cy="25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7791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AABCB6"/>
          </a:solidFill>
          <a:ln/>
        </p:spPr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026055-0A5D-2A38-2750-708C057FFAB9}"/>
              </a:ext>
            </a:extLst>
          </p:cNvPr>
          <p:cNvSpPr/>
          <p:nvPr/>
        </p:nvSpPr>
        <p:spPr>
          <a:xfrm>
            <a:off x="6801920" y="0"/>
            <a:ext cx="7828480" cy="8229600"/>
          </a:xfrm>
          <a:prstGeom prst="rect">
            <a:avLst/>
          </a:prstGeom>
          <a:solidFill>
            <a:schemeClr val="accent1">
              <a:lumMod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5" name="Text 2"/>
          <p:cNvSpPr/>
          <p:nvPr/>
        </p:nvSpPr>
        <p:spPr>
          <a:xfrm>
            <a:off x="7152799" y="6141490"/>
            <a:ext cx="7477601" cy="1388745"/>
          </a:xfrm>
          <a:prstGeom prst="rect">
            <a:avLst/>
          </a:prstGeom>
          <a:noFill/>
          <a:ln/>
        </p:spPr>
        <p:txBody>
          <a:bodyPr wrap="square" rtlCol="0" anchor="t"/>
          <a:lstStyle/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श्री. </a:t>
            </a:r>
            <a:r>
              <a:rPr lang="en-US" sz="2400" dirty="0" err="1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व्ही.आर.झाडे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 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दुय्यम निबंधक, </a:t>
            </a:r>
            <a:r>
              <a:rPr lang="en-US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श्रेणी-1</a:t>
            </a:r>
            <a:r>
              <a:rPr lang="mr-IN" sz="2400" dirty="0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,</a:t>
            </a:r>
          </a:p>
          <a:p>
            <a:pPr algn="ctr">
              <a:lnSpc>
                <a:spcPct val="107000"/>
              </a:lnSpc>
              <a:spcAft>
                <a:spcPts val="524"/>
              </a:spcAft>
            </a:pPr>
            <a:r>
              <a:rPr lang="en-US" sz="2400" dirty="0" err="1">
                <a:solidFill>
                  <a:schemeClr val="bg1"/>
                </a:solidFill>
                <a:latin typeface="DVOT-Yogesh" pitchFamily="2" charset="0"/>
                <a:ea typeface="Calibri" panose="020F0502020204030204" pitchFamily="34" charset="0"/>
                <a:cs typeface="DVOT-Yogesh" pitchFamily="2" charset="0"/>
              </a:rPr>
              <a:t>भद्रावती</a:t>
            </a:r>
            <a:endParaRPr lang="en-IN" sz="2400" dirty="0">
              <a:solidFill>
                <a:schemeClr val="bg1"/>
              </a:solidFill>
              <a:latin typeface="DVOT-Yogesh" pitchFamily="2" charset="0"/>
              <a:ea typeface="Calibri" panose="020F0502020204030204" pitchFamily="34" charset="0"/>
              <a:cs typeface="DVOT-Yogesh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3A78B6A-4238-EB2A-E33D-BAA5D5B7DC6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450498" y="2156056"/>
            <a:ext cx="2180444" cy="2372534"/>
          </a:xfrm>
          <a:prstGeom prst="rect">
            <a:avLst/>
          </a:prstGeom>
        </p:spPr>
      </p:pic>
      <p:pic>
        <p:nvPicPr>
          <p:cNvPr id="10" name="Picture 9" descr="download.png">
            <a:extLst>
              <a:ext uri="{FF2B5EF4-FFF2-40B4-BE49-F238E27FC236}">
                <a16:creationId xmlns:a16="http://schemas.microsoft.com/office/drawing/2014/main" id="{F9659C5C-01D2-8754-B9F7-06025F8EA8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351" y="483281"/>
            <a:ext cx="4465841" cy="2571768"/>
          </a:xfrm>
          <a:prstGeom prst="rect">
            <a:avLst/>
          </a:prstGeom>
        </p:spPr>
      </p:pic>
      <p:pic>
        <p:nvPicPr>
          <p:cNvPr id="7" name="Picture 6" descr="close-up-pretty-bunch-red-rose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7732" y="3512249"/>
            <a:ext cx="2763078" cy="414461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64A718-D647-8871-1D21-2B772F7727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620CEFE2-3B7F-4D25-16BE-C16E5ED422B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C699991-CEA6-6897-4CAC-4EB4ACA8C733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C63AF834-1241-9892-F171-8B21F280DE68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273FA637-CA7A-6D70-0CD5-3878955F59A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C33D67EF-5EBA-2486-3FBF-DBF95DF0664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2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25D16FB-D5B7-F446-8CFF-F91211906C41}"/>
              </a:ext>
            </a:extLst>
          </p:cNvPr>
          <p:cNvSpPr txBox="1"/>
          <p:nvPr/>
        </p:nvSpPr>
        <p:spPr>
          <a:xfrm>
            <a:off x="2503804" y="437710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संकेतस्थळ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57BAB1-794B-B9EF-2EF3-CA07CB17F59E}"/>
              </a:ext>
            </a:extLst>
          </p:cNvPr>
          <p:cNvSpPr txBox="1"/>
          <p:nvPr/>
        </p:nvSpPr>
        <p:spPr>
          <a:xfrm>
            <a:off x="634998" y="1189729"/>
            <a:ext cx="13360398" cy="41190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ऑनलाईन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सुविधांची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विभागाविषयी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endParaRPr lang="en-US" sz="2000" dirty="0">
              <a:latin typeface="DVOT-Yogesh" panose="00000400000000000000" pitchFamily="2" charset="0"/>
              <a:cs typeface="DVOT-Yogesh" panose="00000400000000000000" pitchFamily="2" charset="0"/>
              <a:sym typeface="Calibri (MS)"/>
            </a:endParaRP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प्रकाशने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कायदे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अधिसुचना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महत्वाचे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दुवे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सांख्यिकी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संख्या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मुद्रांक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शुल्क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फी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नागरिकांसाठी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नागरीकांची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सनद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सारथी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इत्यादी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</a:t>
            </a:r>
          </a:p>
          <a:p>
            <a:pPr marL="444894" lvl="1" indent="-222447">
              <a:lnSpc>
                <a:spcPts val="3539"/>
              </a:lnSpc>
              <a:buFont typeface="Arial"/>
              <a:buChar char="•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हमी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सेवांबाबत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वरील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विषयांची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माहिती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विभागाच्या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संकेतस्थळावर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अदयावत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केलेली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  <a:p>
            <a:pPr>
              <a:lnSpc>
                <a:spcPct val="150000"/>
              </a:lnSpc>
            </a:pP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  <a:p>
            <a:pPr>
              <a:lnSpc>
                <a:spcPct val="150000"/>
              </a:lnSpc>
            </a:pPr>
            <a:endParaRPr lang="en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D597C2FF-A0F0-1BEA-29E3-F997526F4482}"/>
              </a:ext>
            </a:extLst>
          </p:cNvPr>
          <p:cNvSpPr/>
          <p:nvPr/>
        </p:nvSpPr>
        <p:spPr>
          <a:xfrm>
            <a:off x="2554604" y="4346702"/>
            <a:ext cx="8712200" cy="3868687"/>
          </a:xfrm>
          <a:custGeom>
            <a:avLst/>
            <a:gdLst/>
            <a:ahLst/>
            <a:cxnLst/>
            <a:rect l="l" t="t" r="r" b="b"/>
            <a:pathLst>
              <a:path w="8712200" h="4737100">
                <a:moveTo>
                  <a:pt x="0" y="0"/>
                </a:moveTo>
                <a:lnTo>
                  <a:pt x="8712200" y="0"/>
                </a:lnTo>
                <a:lnTo>
                  <a:pt x="8712200" y="4737100"/>
                </a:lnTo>
                <a:lnTo>
                  <a:pt x="0" y="47371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56" b="-14356"/>
            </a:stretch>
          </a:blipFill>
        </p:spPr>
      </p:sp>
    </p:spTree>
    <p:extLst>
      <p:ext uri="{BB962C8B-B14F-4D97-AF65-F5344CB8AC3E}">
        <p14:creationId xmlns:p14="http://schemas.microsoft.com/office/powerpoint/2010/main" val="36939696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B77D5-C8D6-E00E-1DC1-BE15FFB492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A0A343D-96FB-9C55-6433-A836737C4374}"/>
              </a:ext>
            </a:extLst>
          </p:cNvPr>
          <p:cNvSpPr/>
          <p:nvPr/>
        </p:nvSpPr>
        <p:spPr>
          <a:xfrm>
            <a:off x="-1" y="35401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79FDD61-D185-D43D-4A21-E6F5D48345D5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29B0C66-4DD2-4176-30E7-33E2377BC947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AA07DE-9C9C-776D-06A1-1EC532A094CB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5D462E01-AB14-EC32-26F5-A53037FA8C36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F14D95-93A8-C53D-9BC1-4D9F46BBF38F}"/>
              </a:ext>
            </a:extLst>
          </p:cNvPr>
          <p:cNvSpPr txBox="1"/>
          <p:nvPr/>
        </p:nvSpPr>
        <p:spPr>
          <a:xfrm>
            <a:off x="2503804" y="437709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सुकर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जिवनमान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(Ease of Living)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B48401-74EC-E90C-0C9C-6C07CBAEB31E}"/>
              </a:ext>
            </a:extLst>
          </p:cNvPr>
          <p:cNvSpPr txBox="1"/>
          <p:nvPr/>
        </p:nvSpPr>
        <p:spPr>
          <a:xfrm>
            <a:off x="634998" y="1189730"/>
            <a:ext cx="13360398" cy="1746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71464" lvl="1" algn="just">
              <a:lnSpc>
                <a:spcPts val="4320"/>
              </a:lnSpc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आय-सरिता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प्रणालीअंतर्गत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स्विकारून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स्कॅन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करुन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तसेच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दस्तांच्या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क्र.2,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नक्कल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त्याच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अथवा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दुस-या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जातात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सुची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क्रमांक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2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ची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प्रथम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नोंदणीच्या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दिवशी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पक्षकारास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विनामुल्य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देण्यात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  <a:endParaRPr lang="mr-IN" sz="2000" dirty="0">
              <a:latin typeface="DVOT-Yogesh" panose="00000400000000000000" pitchFamily="2" charset="0"/>
              <a:cs typeface="DVOT-Yogesh" panose="00000400000000000000" pitchFamily="2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83406" y="2999199"/>
            <a:ext cx="12693112" cy="9771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दस्त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नोंदणीसाठी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येणा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-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पक्षकारांना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नोंदणी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तसेच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मुद्रांक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विषयक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माहिती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दिली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 </a:t>
            </a:r>
            <a:r>
              <a:rPr lang="en-US" sz="2000" dirty="0" err="1">
                <a:latin typeface="DVOT-Yogesh" pitchFamily="2" charset="0"/>
                <a:cs typeface="DVOT-Yogesh" pitchFamily="2" charset="0"/>
              </a:rPr>
              <a:t>जाते</a:t>
            </a:r>
            <a:r>
              <a:rPr lang="en-US" sz="2000" dirty="0">
                <a:latin typeface="DVOT-Yogesh" pitchFamily="2" charset="0"/>
                <a:cs typeface="DVOT-Yogesh" pitchFamily="2" charset="0"/>
              </a:rPr>
              <a:t>.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वृध्द व्यक्ती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,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अपंग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,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तसेच गरोदर स्त्रिया यांची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 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प्राधान्याने दस्त नोंदणी केली जाते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.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कार्यालयामध्ये येणा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-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या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 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सर्व पक्षकारांना सौजन्यपुर्व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  </a:t>
            </a:r>
            <a:r>
              <a:rPr lang="hi-IN" sz="2000" dirty="0">
                <a:latin typeface="DVOT-Yogesh" pitchFamily="2" charset="0"/>
                <a:cs typeface="DVOT-Yogesh" pitchFamily="2" charset="0"/>
              </a:rPr>
              <a:t>सहकार्य केले जाते</a:t>
            </a:r>
            <a:r>
              <a:rPr lang="en-IN" sz="2000" dirty="0">
                <a:latin typeface="DVOT-Yogesh" pitchFamily="2" charset="0"/>
                <a:cs typeface="DVOT-Yogesh" pitchFamily="2" charset="0"/>
              </a:rPr>
              <a:t>.</a:t>
            </a:r>
            <a:endParaRPr lang="en-US" dirty="0"/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31607974"/>
              </p:ext>
            </p:extLst>
          </p:nvPr>
        </p:nvGraphicFramePr>
        <p:xfrm>
          <a:off x="2778369" y="3927608"/>
          <a:ext cx="8698523" cy="39014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577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064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3762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966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63477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प्राधान्य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माहे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जानेवारी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माहे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फेब्रुवारी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माहे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मार्च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2025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63477">
                <a:tc>
                  <a:txBody>
                    <a:bodyPr/>
                    <a:lstStyle/>
                    <a:p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अपंग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व्यक्ती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प्राधान्याने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दस्त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63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गर्भवती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महीला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प्राधान्याने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दस्त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63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वृध्द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व्यक्ती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प्राधान्याने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दस्त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नोंदणी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25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42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634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एका</a:t>
                      </a:r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दिवशी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देण्यात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आलेली</a:t>
                      </a:r>
                      <a:r>
                        <a:rPr lang="en-US" sz="2000" baseline="0" dirty="0">
                          <a:latin typeface="DVOT-Yogesh" pitchFamily="2" charset="0"/>
                          <a:cs typeface="DVOT-Yogesh" pitchFamily="2" charset="0"/>
                        </a:rPr>
                        <a:t> </a:t>
                      </a:r>
                      <a:r>
                        <a:rPr lang="en-US" sz="2000" baseline="0" dirty="0" err="1">
                          <a:latin typeface="DVOT-Yogesh" pitchFamily="2" charset="0"/>
                          <a:cs typeface="DVOT-Yogesh" pitchFamily="2" charset="0"/>
                        </a:rPr>
                        <a:t>नक्कल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35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21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500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err="1">
                          <a:latin typeface="DVOT-Yogesh" pitchFamily="2" charset="0"/>
                          <a:cs typeface="DVOT-Yogesh" pitchFamily="2" charset="0"/>
                        </a:rPr>
                        <a:t>एकूण</a:t>
                      </a:r>
                      <a:endParaRPr lang="en-US" sz="2000" dirty="0">
                        <a:latin typeface="DVOT-Yogesh" pitchFamily="2" charset="0"/>
                        <a:cs typeface="DVOT-Yogesh" pitchFamily="2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68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DVOT-Yogesh" pitchFamily="2" charset="0"/>
                          <a:cs typeface="DVOT-Yogesh" pitchFamily="2" charset="0"/>
                        </a:rPr>
                        <a:t>97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16266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B746BB-78DF-2557-6405-A3B92574A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87FDF418-1B25-E8DC-A6AF-342383740EA8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  <p:txBody>
          <a:bodyPr/>
          <a:lstStyle/>
          <a:p>
            <a:r>
              <a:rPr lang="en-US"/>
              <a:t>sेे</a:t>
            </a:r>
            <a:endParaRPr lang="en-IN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50D3174-E84E-169E-D82A-7A63A847B84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EDE13C0C-3A0A-DFB8-82AB-7B1C7A5A348C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000DEF82-A518-EE68-CB3D-6A06BADA3260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2881E8-F0E4-6A53-ECC5-EAE88FCB047F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2C49A2-0E2A-7BB2-F96E-53187DF6353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तक्रार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</a:t>
            </a:r>
            <a:r>
              <a:rPr lang="en-US" sz="2520" b="1" dirty="0" err="1">
                <a:latin typeface="DVOT-Yogesh" pitchFamily="2" charset="0"/>
                <a:cs typeface="DVOT-Yogesh" pitchFamily="2" charset="0"/>
                <a:sym typeface="Calibri (MS)"/>
              </a:rPr>
              <a:t>निवारण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 (Grievance Redressal)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2B76A82-A526-740D-E60B-301B42E65CFE}"/>
              </a:ext>
            </a:extLst>
          </p:cNvPr>
          <p:cNvSpPr txBox="1"/>
          <p:nvPr/>
        </p:nvSpPr>
        <p:spPr>
          <a:xfrm>
            <a:off x="634998" y="1189729"/>
            <a:ext cx="13360398" cy="2381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नागरिकांकडून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प्राप्त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झालेल्या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सर्व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तक्रारी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(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आपले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सरकार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, PG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व CRM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पोर्टल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यांसह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)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निरंक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आहे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 </a:t>
            </a:r>
          </a:p>
          <a:p>
            <a:pPr marL="573082" lvl="1" indent="-286541" algn="l">
              <a:lnSpc>
                <a:spcPts val="4559"/>
              </a:lnSpc>
              <a:buAutoNum type="arabicPeriod"/>
            </a:pP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श्रेणी-1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कार्यालयात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येणा-या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अभ्यांगता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करीता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दुय्यम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निबंधक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हे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9.45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ते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सायंकाळी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6.15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पर्यत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उपलब्ध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 </a:t>
            </a:r>
            <a:r>
              <a:rPr lang="en-US" sz="2000" dirty="0" err="1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असतात</a:t>
            </a:r>
            <a:r>
              <a:rPr lang="en-US" sz="2000" dirty="0">
                <a:latin typeface="DVOT-Yogesh" panose="00000400000000000000" pitchFamily="2" charset="0"/>
                <a:cs typeface="DVOT-Yogesh" panose="00000400000000000000" pitchFamily="2" charset="0"/>
                <a:sym typeface="Calibri (MS)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141947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4A7579-1301-7989-1D59-900E916ECF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188A04D-015D-8684-61EA-50F3647CB46B}"/>
              </a:ext>
            </a:extLst>
          </p:cNvPr>
          <p:cNvSpPr/>
          <p:nvPr/>
        </p:nvSpPr>
        <p:spPr>
          <a:xfrm>
            <a:off x="0" y="-37252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90434560-56B9-AC5E-4285-1B580B2B7890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6B3703DF-4FF6-54CC-985F-E367F85CC7E9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25F1158-1E08-6FB1-E7EE-69FEC975EE2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E1413F84-6D6E-1B7B-D978-91294B25A5F7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3</a:t>
            </a:r>
            <a:endParaRPr lang="en-IN" sz="1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6CAD823-517E-AF0E-305E-A0B700C1D436}"/>
              </a:ext>
            </a:extLst>
          </p:cNvPr>
          <p:cNvSpPr txBox="1"/>
          <p:nvPr/>
        </p:nvSpPr>
        <p:spPr>
          <a:xfrm>
            <a:off x="7848600" y="1395705"/>
            <a:ext cx="6515100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नंतरचे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BBB99E3-03D9-C8B3-0970-502E78BE0968}"/>
              </a:ext>
            </a:extLst>
          </p:cNvPr>
          <p:cNvSpPr txBox="1"/>
          <p:nvPr/>
        </p:nvSpPr>
        <p:spPr>
          <a:xfrm>
            <a:off x="103317" y="1365236"/>
            <a:ext cx="7021383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पुर्वीचे फोटो</a:t>
            </a:r>
            <a:endParaRPr lang="en-US" sz="2520" b="1" dirty="0">
              <a:latin typeface="DVOT-Yogesh" pitchFamily="2" charset="0"/>
              <a:cs typeface="DVOT-Yogesh" pitchFamily="2" charset="0"/>
              <a:sym typeface="Calibri (MS)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22F83D-B261-E93F-C65A-37537EDC5E63}"/>
              </a:ext>
            </a:extLst>
          </p:cNvPr>
          <p:cNvSpPr txBox="1"/>
          <p:nvPr/>
        </p:nvSpPr>
        <p:spPr>
          <a:xfrm>
            <a:off x="2503804" y="437708"/>
            <a:ext cx="9622787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स्वच्छता 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(</a:t>
            </a:r>
            <a:r>
              <a:rPr lang="mr-IN" sz="2520" b="1" dirty="0">
                <a:latin typeface="DVOT-Yogesh" pitchFamily="2" charset="0"/>
                <a:cs typeface="DVOT-Yogesh" pitchFamily="2" charset="0"/>
                <a:sym typeface="Calibri (MS)"/>
              </a:rPr>
              <a:t>Cleanliness</a:t>
            </a:r>
            <a:r>
              <a:rPr lang="en-US" sz="2520" b="1" dirty="0">
                <a:latin typeface="DVOT-Yogesh" pitchFamily="2" charset="0"/>
                <a:cs typeface="DVOT-Yogesh" pitchFamily="2" charset="0"/>
                <a:sym typeface="Calibri (MS)"/>
              </a:rPr>
              <a:t>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BDCB50F-3D70-A2B8-5FFA-60A0C534EA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72" y="2124137"/>
            <a:ext cx="3617194" cy="52595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FEA6382-051F-9D67-0CC5-C675302053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861" y="2252906"/>
            <a:ext cx="3306163" cy="498127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F816E10-2D02-6BC6-DF31-BA11B1FEE5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5882" y="2124137"/>
            <a:ext cx="3608587" cy="515766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34AC9FE-0372-62CC-A562-F2D9AC57BB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84514" y="2159677"/>
            <a:ext cx="2889479" cy="5122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0421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2CC05A-AD58-7E81-8952-E7FD66D6F4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1">
            <a:extLst>
              <a:ext uri="{FF2B5EF4-FFF2-40B4-BE49-F238E27FC236}">
                <a16:creationId xmlns:a16="http://schemas.microsoft.com/office/drawing/2014/main" id="{4F9931E3-D202-FC89-21D1-C8C9DF75CCD9}"/>
              </a:ext>
            </a:extLst>
          </p:cNvPr>
          <p:cNvSpPr/>
          <p:nvPr/>
        </p:nvSpPr>
        <p:spPr>
          <a:xfrm>
            <a:off x="0" y="0"/>
            <a:ext cx="14630400" cy="8230433"/>
          </a:xfrm>
          <a:prstGeom prst="rect">
            <a:avLst/>
          </a:prstGeom>
          <a:solidFill>
            <a:srgbClr val="FFF8F0"/>
          </a:solidFill>
          <a:ln/>
        </p:spPr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118BF62-D05F-63D0-2627-CCD613E171C0}"/>
              </a:ext>
            </a:extLst>
          </p:cNvPr>
          <p:cNvGrpSpPr/>
          <p:nvPr/>
        </p:nvGrpSpPr>
        <p:grpSpPr>
          <a:xfrm>
            <a:off x="-1" y="5939467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FFC83468-03F2-DC66-D18C-4BF9C27F8F04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13EF40FA-DAE4-B984-FDBF-F64922ABF07F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B42B051E-503C-2208-0FCC-6B3AE46D2401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15</a:t>
            </a:r>
            <a:endParaRPr lang="en-IN" sz="14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5B64FF-CEBB-A158-2C4F-58129AAA8C30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algn="ctr"/>
            <a:r>
              <a:rPr lang="mr-IN" sz="2520" dirty="0">
                <a:latin typeface="DVOT-Yogesh" pitchFamily="2" charset="0"/>
                <a:cs typeface="DVOT-Yogesh" pitchFamily="2" charset="0"/>
              </a:rPr>
              <a:t>तक्रार निवारण</a:t>
            </a:r>
            <a:endParaRPr lang="en-US" sz="2520" dirty="0">
              <a:latin typeface="DVOT-Yogesh" pitchFamily="2" charset="0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B1A26570-7942-F390-03AB-7C43A51940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603234"/>
              </p:ext>
            </p:extLst>
          </p:nvPr>
        </p:nvGraphicFramePr>
        <p:xfrm>
          <a:off x="341486" y="1610004"/>
          <a:ext cx="13298314" cy="312420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5127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4114800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2895600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2552700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222500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तक्रार प्रकार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प्राप्त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निकाली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शिल्लक प्रकरणे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कार्यालयात प्रतक्ष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2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आपले सरकार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7878431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3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पी जी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6910051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mr-IN" sz="2000" b="0" dirty="0">
                          <a:effectLst/>
                          <a:latin typeface="DVOT-Yogesh" panose="00000400000000000000" pitchFamily="2" charset="0"/>
                          <a:ea typeface="Times New Roman" panose="02020603050405020304" pitchFamily="18" charset="0"/>
                          <a:cs typeface="DVOT-Yogesh" panose="00000400000000000000" pitchFamily="2" charset="0"/>
                        </a:rPr>
                        <a:t>4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3209"/>
                        </a:lnSpc>
                        <a:defRPr/>
                      </a:pPr>
                      <a:r>
                        <a:rPr lang="mr-IN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सीआरयम पोर्टल प्राप्त प्रकरणे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0</a:t>
                      </a: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29628482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94274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D27825-99E1-FAD1-F1C8-1D5F80426C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ADD3B4A-0A6F-6576-35F1-7095D22E1CE2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2">
              <a:lumMod val="20000"/>
              <a:lumOff val="80000"/>
            </a:schemeClr>
          </a:solidFill>
        </p:grpSpPr>
        <p:sp>
          <p:nvSpPr>
            <p:cNvPr id="10" name="Freeform: Shape 7">
              <a:extLst>
                <a:ext uri="{FF2B5EF4-FFF2-40B4-BE49-F238E27FC236}">
                  <a16:creationId xmlns:a16="http://schemas.microsoft.com/office/drawing/2014/main" id="{974A8704-74A9-0694-3AF8-636599F2C350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Freeform: Shape 11">
              <a:extLst>
                <a:ext uri="{FF2B5EF4-FFF2-40B4-BE49-F238E27FC236}">
                  <a16:creationId xmlns:a16="http://schemas.microsoft.com/office/drawing/2014/main" id="{8D3D867D-A80B-FA64-BF52-6469FC4C475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109728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9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AEB5EA8-AB45-76B9-2BE5-31E405CEE1E8}"/>
              </a:ext>
            </a:extLst>
          </p:cNvPr>
          <p:cNvSpPr/>
          <p:nvPr/>
        </p:nvSpPr>
        <p:spPr>
          <a:xfrm>
            <a:off x="13969998" y="35401"/>
            <a:ext cx="553585" cy="517526"/>
          </a:xfrm>
          <a:prstGeom prst="ellipse">
            <a:avLst/>
          </a:prstGeom>
          <a:solidFill>
            <a:schemeClr val="accent2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15</a:t>
            </a:r>
            <a:endParaRPr kumimoji="0" lang="en-IN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C22B1DD-BB2F-1031-79C7-AFF159899B64}"/>
              </a:ext>
            </a:extLst>
          </p:cNvPr>
          <p:cNvSpPr txBox="1"/>
          <p:nvPr/>
        </p:nvSpPr>
        <p:spPr>
          <a:xfrm>
            <a:off x="1381727" y="734913"/>
            <a:ext cx="11866946" cy="509312"/>
          </a:xfrm>
          <a:prstGeom prst="roundRect">
            <a:avLst/>
          </a:prstGeom>
          <a:noFill/>
          <a:ln>
            <a:solidFill>
              <a:schemeClr val="accent4">
                <a:lumMod val="75000"/>
              </a:schemeClr>
            </a:solidFill>
          </a:ln>
        </p:spPr>
        <p:txBody>
          <a:bodyPr wrap="square" lIns="71839" tIns="35920" rIns="71839" bIns="35920" rtlCol="0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mr-IN" sz="252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VOT-Yogesh" pitchFamily="2" charset="0"/>
                <a:ea typeface="+mn-ea"/>
                <a:cs typeface="DVOT-Yogesh" pitchFamily="2" charset="0"/>
              </a:rPr>
              <a:t>मुदतबाह्य अभिलेख नष्ट करने</a:t>
            </a:r>
            <a:endParaRPr kumimoji="0" lang="en-US" sz="252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VOT-Yogesh" pitchFamily="2" charset="0"/>
              <a:ea typeface="+mn-ea"/>
              <a:cs typeface="DVOT-Yogesh" pitchFamily="2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19FB5DA2-1A27-AECB-5733-B5303E71A1A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783210"/>
              </p:ext>
            </p:extLst>
          </p:nvPr>
        </p:nvGraphicFramePr>
        <p:xfrm>
          <a:off x="239886" y="2105451"/>
          <a:ext cx="13730110" cy="326263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1157114">
                  <a:extLst>
                    <a:ext uri="{9D8B030D-6E8A-4147-A177-3AD203B41FA5}">
                      <a16:colId xmlns:a16="http://schemas.microsoft.com/office/drawing/2014/main" val="3319097222"/>
                    </a:ext>
                  </a:extLst>
                </a:gridCol>
                <a:gridCol w="1416538">
                  <a:extLst>
                    <a:ext uri="{9D8B030D-6E8A-4147-A177-3AD203B41FA5}">
                      <a16:colId xmlns:a16="http://schemas.microsoft.com/office/drawing/2014/main" val="3018179520"/>
                    </a:ext>
                  </a:extLst>
                </a:gridCol>
                <a:gridCol w="1852247">
                  <a:extLst>
                    <a:ext uri="{9D8B030D-6E8A-4147-A177-3AD203B41FA5}">
                      <a16:colId xmlns:a16="http://schemas.microsoft.com/office/drawing/2014/main" val="3108358033"/>
                    </a:ext>
                  </a:extLst>
                </a:gridCol>
                <a:gridCol w="1957753">
                  <a:extLst>
                    <a:ext uri="{9D8B030D-6E8A-4147-A177-3AD203B41FA5}">
                      <a16:colId xmlns:a16="http://schemas.microsoft.com/office/drawing/2014/main" val="2291330117"/>
                    </a:ext>
                  </a:extLst>
                </a:gridCol>
                <a:gridCol w="2250831">
                  <a:extLst>
                    <a:ext uri="{9D8B030D-6E8A-4147-A177-3AD203B41FA5}">
                      <a16:colId xmlns:a16="http://schemas.microsoft.com/office/drawing/2014/main" val="4077259278"/>
                    </a:ext>
                  </a:extLst>
                </a:gridCol>
                <a:gridCol w="2987431">
                  <a:extLst>
                    <a:ext uri="{9D8B030D-6E8A-4147-A177-3AD203B41FA5}">
                      <a16:colId xmlns:a16="http://schemas.microsoft.com/office/drawing/2014/main" val="2356850940"/>
                    </a:ext>
                  </a:extLst>
                </a:gridCol>
                <a:gridCol w="2108196">
                  <a:extLst>
                    <a:ext uri="{9D8B030D-6E8A-4147-A177-3AD203B41FA5}">
                      <a16:colId xmlns:a16="http://schemas.microsoft.com/office/drawing/2014/main" val="3810916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 err="1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अ.क्र</a:t>
                      </a: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.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कार्यालयाचे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नाव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करावयाचे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एकूण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केलेले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अभिलेख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नष्ट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करणेवर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शिल्लक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गठ्ठे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/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संचिका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(2-3)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कामकाज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प्रलंबित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राहणेचे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कारण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247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शेरा</a:t>
                      </a:r>
                      <a:r>
                        <a:rPr lang="en-US" sz="2000" b="0" kern="1200" dirty="0">
                          <a:solidFill>
                            <a:schemeClr val="lt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endParaRPr lang="en-US" sz="2000" b="0" kern="1200" dirty="0">
                        <a:solidFill>
                          <a:schemeClr val="lt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34098481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457200" algn="l">
                        <a:lnSpc>
                          <a:spcPct val="115000"/>
                        </a:lnSpc>
                        <a:buNone/>
                      </a:pPr>
                      <a:r>
                        <a:rPr lang="en-US" sz="2000" b="0" dirty="0"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</a:rPr>
                        <a:t>1</a:t>
                      </a:r>
                      <a:endParaRPr lang="en-IN" sz="2000" b="0" dirty="0">
                        <a:effectLst/>
                        <a:latin typeface="DVOT-Yogesh" panose="00000400000000000000" pitchFamily="2" charset="0"/>
                        <a:ea typeface="Times New Roman" panose="02020603050405020304" pitchFamily="18" charset="0"/>
                        <a:cs typeface="DVOT-Yogesh" panose="00000400000000000000" pitchFamily="2" charset="0"/>
                      </a:endParaRPr>
                    </a:p>
                  </a:txBody>
                  <a:tcPr marL="137160" marR="137160" marT="137160" marB="13716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320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दुय्यम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निबंधक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 वर्ग-1,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भद्रावती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  <a:p>
                      <a:pPr algn="l">
                        <a:lnSpc>
                          <a:spcPts val="3209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25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0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3209"/>
                        </a:lnSpc>
                        <a:defRPr/>
                      </a:pP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25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2568"/>
                        </a:lnSpc>
                        <a:defRPr/>
                      </a:pP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निर्लेखन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याद्या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तयार</a:t>
                      </a:r>
                      <a:r>
                        <a:rPr lang="en-US" sz="2000" b="0" kern="1200" dirty="0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 </a:t>
                      </a:r>
                      <a:r>
                        <a:rPr lang="en-US" sz="2000" b="0" kern="1200" dirty="0" err="1">
                          <a:solidFill>
                            <a:schemeClr val="tx1"/>
                          </a:solidFill>
                          <a:effectLst/>
                          <a:latin typeface="DVOT-Yogesh" panose="00000400000000000000" pitchFamily="2" charset="0"/>
                          <a:ea typeface="Calibri" panose="020F0502020204030204" pitchFamily="34" charset="0"/>
                          <a:cs typeface="DVOT-Yogesh" panose="00000400000000000000" pitchFamily="2" charset="0"/>
                          <a:sym typeface="Calibri (MS)"/>
                        </a:rPr>
                        <a:t>आहेत</a:t>
                      </a: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888"/>
                        </a:lnSpc>
                        <a:defRPr/>
                      </a:pPr>
                      <a:endParaRPr lang="en-US" sz="2000" b="0" kern="1200" dirty="0">
                        <a:solidFill>
                          <a:schemeClr val="tx1"/>
                        </a:solidFill>
                        <a:effectLst/>
                        <a:latin typeface="DVOT-Yogesh" panose="00000400000000000000" pitchFamily="2" charset="0"/>
                        <a:ea typeface="Calibri" panose="020F0502020204030204" pitchFamily="34" charset="0"/>
                        <a:cs typeface="DVOT-Yogesh" panose="00000400000000000000" pitchFamily="2" charset="0"/>
                      </a:endParaRPr>
                    </a:p>
                  </a:txBody>
                  <a:tcPr marL="68580" marR="68580" marT="68580" marB="68580" anchor="ctr"/>
                </a:tc>
                <a:extLst>
                  <a:ext uri="{0D108BD9-81ED-4DB2-BD59-A6C34878D82A}">
                    <a16:rowId xmlns:a16="http://schemas.microsoft.com/office/drawing/2014/main" val="1120672685"/>
                  </a:ext>
                </a:extLst>
              </a:tr>
            </a:tbl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F664263D-DB31-504C-4B69-5212FD16F5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BE0BB51-7207-4A6E-0C7B-1DF821B85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8575359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383280" y="274320"/>
            <a:ext cx="7955280" cy="6093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097280"/>
            <a:r>
              <a:rPr lang="en-US" sz="336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         </a:t>
            </a:r>
            <a:r>
              <a:rPr lang="hi-IN" sz="336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तांत्रिक विषयक अदययावत बाबी</a:t>
            </a:r>
            <a:r>
              <a:rPr lang="en-US" sz="336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. </a:t>
            </a:r>
            <a:endParaRPr lang="en-US" sz="336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2194560" y="2233280"/>
            <a:ext cx="10149840" cy="310238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headEnd/>
            <a:tailEnd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vert="horz" wrap="square" lIns="109728" tIns="54864" rIns="109728" bIns="54864" numCol="1" anchor="ctr" anchorCtr="0" compatLnSpc="1">
            <a:prstTxWarp prst="textNoShape">
              <a:avLst/>
            </a:prstTxWarp>
            <a:spAutoFit/>
          </a:bodyPr>
          <a:lstStyle/>
          <a:p>
            <a:pPr defTabSz="1097280" fontAlgn="base">
              <a:spcBef>
                <a:spcPct val="0"/>
              </a:spcBef>
              <a:spcAft>
                <a:spcPct val="0"/>
              </a:spcAft>
            </a:pP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</a:t>
            </a:r>
            <a:endParaRPr lang="en-US" sz="84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या कार्यालयाच्या आस्थापनेवर अधिकारी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/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कर्मचारी </a:t>
            </a:r>
            <a:r>
              <a:rPr lang="en-US" sz="2880" b="1" dirty="0" err="1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यांची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</a:t>
            </a:r>
            <a:r>
              <a:rPr lang="en-US" sz="2880" b="1" dirty="0" err="1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iGOT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कर्मयोगी या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Application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वर नोंदणी करण्यात आली आहे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. </a:t>
            </a:r>
            <a:endParaRPr lang="en-US" sz="84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	</a:t>
            </a: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	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तसेच सर्व कर्मचारी यांनी </a:t>
            </a:r>
            <a:r>
              <a:rPr lang="en-US" sz="2880" b="1" dirty="0" err="1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iGOT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कर्मयोगी या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Application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वर</a:t>
            </a:r>
            <a:r>
              <a:rPr lang="en-US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05 </a:t>
            </a:r>
            <a:r>
              <a:rPr lang="hi-IN" sz="288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अभ्यासक्रम पुर्ण केले आहेत</a:t>
            </a:r>
            <a:endParaRPr lang="en-US" sz="84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109728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160" dirty="0">
              <a:solidFill>
                <a:schemeClr val="accent6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130538F3-4327-4B89-BFB2-CE7BEBBEC229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203CAD3B-FE58-70F9-FBE9-D6800B86694E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DD396FE0-2B74-31F4-A496-0417140E8253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8346F2-B86B-A456-7897-50247DA6B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D86293BF-6C38-304F-42C2-6A7822DAF4DA}"/>
              </a:ext>
            </a:extLst>
          </p:cNvPr>
          <p:cNvSpPr/>
          <p:nvPr/>
        </p:nvSpPr>
        <p:spPr>
          <a:xfrm>
            <a:off x="3337560" y="274320"/>
            <a:ext cx="7955280" cy="60939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1097280"/>
            <a:r>
              <a:rPr lang="en-US" sz="3360" b="1" dirty="0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                     </a:t>
            </a:r>
            <a:r>
              <a:rPr lang="en-US" sz="3360" b="1" dirty="0" err="1">
                <a:solidFill>
                  <a:prstClr val="black"/>
                </a:solidFill>
                <a:latin typeface="Nirmala UI" pitchFamily="34" charset="0"/>
                <a:ea typeface="Calibri" pitchFamily="34" charset="0"/>
                <a:cs typeface="Nirmala UI" pitchFamily="34" charset="0"/>
              </a:rPr>
              <a:t>प्रमाणपत्र</a:t>
            </a:r>
            <a:endParaRPr lang="en-US" sz="336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5D61AD-7560-78B1-7595-8169EAC1A66E}"/>
              </a:ext>
            </a:extLst>
          </p:cNvPr>
          <p:cNvGrpSpPr/>
          <p:nvPr/>
        </p:nvGrpSpPr>
        <p:grpSpPr>
          <a:xfrm>
            <a:off x="-1" y="5929711"/>
            <a:ext cx="14630400" cy="2290966"/>
            <a:chOff x="0" y="4948862"/>
            <a:chExt cx="12192000" cy="1909138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3" name="Freeform: Shape 7">
              <a:extLst>
                <a:ext uri="{FF2B5EF4-FFF2-40B4-BE49-F238E27FC236}">
                  <a16:creationId xmlns:a16="http://schemas.microsoft.com/office/drawing/2014/main" id="{A7A46190-7BD6-4DE2-CE7E-873C29434EC6}"/>
                </a:ext>
              </a:extLst>
            </p:cNvPr>
            <p:cNvSpPr/>
            <p:nvPr/>
          </p:nvSpPr>
          <p:spPr>
            <a:xfrm>
              <a:off x="0" y="4948862"/>
              <a:ext cx="12192000" cy="1909138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>
                <a:solidFill>
                  <a:prstClr val="black"/>
                </a:solidFill>
                <a:latin typeface="Calibri" panose="020F0502020204030204"/>
              </a:endParaRPr>
            </a:p>
          </p:txBody>
        </p:sp>
        <p:sp>
          <p:nvSpPr>
            <p:cNvPr id="4" name="Freeform: Shape 11">
              <a:extLst>
                <a:ext uri="{FF2B5EF4-FFF2-40B4-BE49-F238E27FC236}">
                  <a16:creationId xmlns:a16="http://schemas.microsoft.com/office/drawing/2014/main" id="{C37A5509-B11E-5FCC-DA34-E22020B1382E}"/>
                </a:ext>
              </a:extLst>
            </p:cNvPr>
            <p:cNvSpPr/>
            <p:nvPr/>
          </p:nvSpPr>
          <p:spPr>
            <a:xfrm>
              <a:off x="0" y="5563852"/>
              <a:ext cx="12192000" cy="1294147"/>
            </a:xfrm>
            <a:custGeom>
              <a:avLst/>
              <a:gdLst>
                <a:gd name="connsiteX0" fmla="*/ 0 w 12192000"/>
                <a:gd name="connsiteY0" fmla="*/ 0 h 1909138"/>
                <a:gd name="connsiteX1" fmla="*/ 227719 w 12192000"/>
                <a:gd name="connsiteY1" fmla="*/ 142350 h 1909138"/>
                <a:gd name="connsiteX2" fmla="*/ 6096001 w 12192000"/>
                <a:gd name="connsiteY2" fmla="*/ 1628919 h 1909138"/>
                <a:gd name="connsiteX3" fmla="*/ 11964283 w 12192000"/>
                <a:gd name="connsiteY3" fmla="*/ 142350 h 1909138"/>
                <a:gd name="connsiteX4" fmla="*/ 12192000 w 12192000"/>
                <a:gd name="connsiteY4" fmla="*/ 1 h 1909138"/>
                <a:gd name="connsiteX5" fmla="*/ 12192000 w 12192000"/>
                <a:gd name="connsiteY5" fmla="*/ 1909138 h 1909138"/>
                <a:gd name="connsiteX6" fmla="*/ 0 w 12192000"/>
                <a:gd name="connsiteY6" fmla="*/ 1909138 h 1909138"/>
                <a:gd name="connsiteX7" fmla="*/ 0 w 12192000"/>
                <a:gd name="connsiteY7" fmla="*/ 0 h 1909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2192000" h="1909138">
                  <a:moveTo>
                    <a:pt x="0" y="0"/>
                  </a:moveTo>
                  <a:lnTo>
                    <a:pt x="227719" y="142350"/>
                  </a:lnTo>
                  <a:cubicBezTo>
                    <a:pt x="1777640" y="1065981"/>
                    <a:pt x="3836554" y="1628919"/>
                    <a:pt x="6096001" y="1628919"/>
                  </a:cubicBezTo>
                  <a:cubicBezTo>
                    <a:pt x="8355448" y="1628919"/>
                    <a:pt x="10414362" y="1065981"/>
                    <a:pt x="11964283" y="142350"/>
                  </a:cubicBezTo>
                  <a:lnTo>
                    <a:pt x="12192000" y="1"/>
                  </a:lnTo>
                  <a:lnTo>
                    <a:pt x="12192000" y="1909138"/>
                  </a:lnTo>
                  <a:lnTo>
                    <a:pt x="0" y="190913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109728" tIns="54864" rIns="109728" bIns="54864" numCol="1" anchor="t" anchorCtr="0" compatLnSpc="1">
              <a:prstTxWarp prst="textNoShape">
                <a:avLst/>
              </a:prstTxWarp>
            </a:bodyPr>
            <a:lstStyle/>
            <a:p>
              <a:pPr defTabSz="1097280">
                <a:defRPr/>
              </a:pPr>
              <a:endParaRPr lang="en-US" sz="1920" dirty="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A0D3601A-40B4-C75B-844F-29CF4F44B4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985" y="1380392"/>
            <a:ext cx="3489568" cy="261717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61E62334-D241-A3C2-EB77-C3A49B61F7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18892" y="1248506"/>
            <a:ext cx="3575540" cy="26816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6349FD0D-DD59-EF74-C64D-C067DE3718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538" y="1332033"/>
            <a:ext cx="3054621" cy="2290966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F74B141D-01BE-51C1-5E24-30F83B78D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55276" y="3930161"/>
            <a:ext cx="3927231" cy="2945424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ABFBC09-CA69-06D6-CBEB-C1E87ABBE03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15199" y="3894530"/>
            <a:ext cx="4408827" cy="2773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03196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5361</TotalTime>
  <Words>448</Words>
  <Application>Microsoft Office PowerPoint</Application>
  <PresentationFormat>Custom</PresentationFormat>
  <Paragraphs>105</Paragraphs>
  <Slides>11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DVOT-Yogesh</vt:lpstr>
      <vt:lpstr>Nirmala UI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Rahul Kale</cp:lastModifiedBy>
  <cp:revision>579</cp:revision>
  <dcterms:created xsi:type="dcterms:W3CDTF">2024-04-01T08:16:19Z</dcterms:created>
  <dcterms:modified xsi:type="dcterms:W3CDTF">2025-04-28T07:07:38Z</dcterms:modified>
</cp:coreProperties>
</file>