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56" r:id="rId4"/>
    <p:sldId id="257" r:id="rId5"/>
    <p:sldId id="258" r:id="rId6"/>
    <p:sldId id="272" r:id="rId7"/>
    <p:sldId id="271" r:id="rId8"/>
    <p:sldId id="259" r:id="rId9"/>
    <p:sldId id="262" r:id="rId10"/>
    <p:sldId id="263" r:id="rId11"/>
    <p:sldId id="264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55168-998F-48F1-9597-FB13A36B598E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65320-898A-432A-AF6C-9D1A13633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5320-898A-432A-AF6C-9D1A136335F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720725"/>
            <a:ext cx="3422650" cy="2568575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mr-IN"/>
              <a:t>नोंदणी व मुद्रांक विभाग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5FD67A-D8CA-41B7-99D7-45347783AA38}" type="datetime1">
              <a:rPr lang="en-US" smtClean="0"/>
              <a:pPr/>
              <a:t>4/28/2025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6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hyperlink" Target="https://igrmaharashtra.gov.in/Marath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57200"/>
            <a:ext cx="1676400" cy="1524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62000" y="3124200"/>
            <a:ext cx="7696200" cy="175727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solidFill>
                  <a:srgbClr val="000000"/>
                </a:solidFill>
                <a:latin typeface="Kohinoor Devanagari" panose="02000000000000000000" pitchFamily="2" charset="77"/>
                <a:ea typeface="Calibri" panose="020F0502020204030204" pitchFamily="34" charset="0"/>
                <a:cs typeface="Kohinoor Devanagari" panose="02000000000000000000" pitchFamily="2" charset="77"/>
              </a:rPr>
              <a:t>महाराष्ट्र शासन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en-US" b="1" dirty="0" smtClean="0"/>
              <a:t> </a:t>
            </a:r>
            <a:r>
              <a:rPr lang="mr-IN" sz="4400" b="1" dirty="0" smtClean="0">
                <a:solidFill>
                  <a:srgbClr val="000000"/>
                </a:solidFill>
                <a:latin typeface="Kohinoor Devanagari" panose="02000000000000000000" pitchFamily="2" charset="77"/>
                <a:ea typeface="Calibri" panose="020F0502020204030204" pitchFamily="34" charset="0"/>
                <a:cs typeface="Kohinoor Devanagari" panose="02000000000000000000" pitchFamily="2" charset="77"/>
              </a:rPr>
              <a:t>नोंदणी व मुद्रांक विभाग </a:t>
            </a:r>
            <a:endParaRPr lang="en-IN" sz="4800" b="1" dirty="0" smtClean="0">
              <a:solidFill>
                <a:srgbClr val="000000"/>
              </a:solidFill>
              <a:latin typeface="Kohinoor Devanagari" panose="02000000000000000000" pitchFamily="2" charset="77"/>
              <a:ea typeface="Calibri" panose="020F0502020204030204" pitchFamily="34" charset="0"/>
              <a:cs typeface="Kohinoor Devanagari" panose="02000000000000000000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C74D48-47CA-80FA-015E-61483FE07BE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37"/>
          <a:stretch/>
        </p:blipFill>
        <p:spPr>
          <a:xfrm>
            <a:off x="304800" y="304800"/>
            <a:ext cx="1828800" cy="17526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304800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57200"/>
          <a:ext cx="8458199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633"/>
                <a:gridCol w="2590167"/>
                <a:gridCol w="5105399"/>
              </a:tblGrid>
              <a:tr h="365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Mangal"/>
                        </a:rPr>
                        <a:t>10</a:t>
                      </a: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/>
                        <a:t>नाविण्यपुर्ण </a:t>
                      </a:r>
                      <a:r>
                        <a:rPr lang="hi-IN" sz="1800" dirty="0" smtClean="0"/>
                        <a:t>उपक्रम</a:t>
                      </a:r>
                      <a:r>
                        <a:rPr lang="en-US" sz="1800" dirty="0" smtClean="0"/>
                        <a:t>                     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+mn-lt"/>
                          <a:ea typeface="Calibri"/>
                          <a:cs typeface="+mn-cs"/>
                        </a:rPr>
                        <a:t>100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दिवसाची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कार्यालयीन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सुधारणेच्या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विशेष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महिमे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अंतर्गत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दस्ताची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प्रमाणित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प्रत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/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नक्कल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व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सूची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-2 व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मुल्यांकन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एका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दिवसात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संबंधित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पक्षकारास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पुरविण्याचा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प्रयत्न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केला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जातो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. 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676400"/>
            <a:ext cx="8458200" cy="29546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   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या कार्यालयाच्या आस्थापनेवर अधिकारी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/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कर्मचारी </a:t>
            </a:r>
            <a:r>
              <a:rPr lang="en-US" sz="2400" b="1" dirty="0" err="1" smtClean="0">
                <a:solidFill>
                  <a:schemeClr val="tx1"/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यांची</a:t>
            </a:r>
            <a:r>
              <a:rPr lang="en-US" sz="2400" b="1" dirty="0" smtClean="0">
                <a:solidFill>
                  <a:schemeClr val="tx1"/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iGOT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कर्मयोगी या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Application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वर नोंदणी करण्यात आली आहे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	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तसेच सर्व कर्मचारी यांनी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iGOT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कर्मयोगी या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Application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वर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09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अभ्यासक्रम पुर्ण केले आहेत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,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त्याची यादी यासोबत जोडण्यात आली आहे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              </a:t>
            </a:r>
            <a:r>
              <a:rPr lang="hi-IN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तांत्रिक विषयक अदययावत बाबी</a:t>
            </a:r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97" y="1600201"/>
            <a:ext cx="2248103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600200"/>
            <a:ext cx="2514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600201"/>
            <a:ext cx="2819401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200400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200400"/>
            <a:ext cx="259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3200400"/>
            <a:ext cx="304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46482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1" y="4724400"/>
            <a:ext cx="259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62600" y="45720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ogo_IG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96747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47800" y="393411"/>
            <a:ext cx="5943600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00"/>
                </a:solidFill>
              </a:rPr>
              <a:t>नोंदणी</a:t>
            </a:r>
            <a:r>
              <a:rPr lang="en-US" sz="3600" b="1" dirty="0">
                <a:solidFill>
                  <a:srgbClr val="FFFF00"/>
                </a:solidFill>
              </a:rPr>
              <a:t> व </a:t>
            </a:r>
            <a:r>
              <a:rPr lang="en-US" sz="3600" b="1" dirty="0" err="1">
                <a:solidFill>
                  <a:srgbClr val="FFFF00"/>
                </a:solidFill>
              </a:rPr>
              <a:t>मुद्रांक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विभाग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         </a:t>
            </a:r>
            <a:r>
              <a:rPr lang="en-US" sz="2800" b="1" dirty="0" err="1" smtClean="0">
                <a:solidFill>
                  <a:srgbClr val="FFFF00"/>
                </a:solidFill>
              </a:rPr>
              <a:t>दुय्यम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निबंधक</a:t>
            </a:r>
            <a:r>
              <a:rPr lang="en-US" sz="2800" b="1" dirty="0" smtClean="0">
                <a:solidFill>
                  <a:srgbClr val="FFFF00"/>
                </a:solidFill>
              </a:rPr>
              <a:t> श्रेणी-1, </a:t>
            </a:r>
            <a:r>
              <a:rPr lang="en-US" sz="2800" b="1" dirty="0" err="1" smtClean="0">
                <a:solidFill>
                  <a:srgbClr val="FFFF00"/>
                </a:solidFill>
              </a:rPr>
              <a:t>कार्यालय</a:t>
            </a:r>
            <a:r>
              <a:rPr lang="en-US" sz="2800" b="1" dirty="0" smtClean="0">
                <a:solidFill>
                  <a:srgbClr val="FFFF00"/>
                </a:solidFill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</a:rPr>
              <a:t>बल्लारपूर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जि</a:t>
            </a:r>
            <a:r>
              <a:rPr lang="en-US" sz="2800" b="1" dirty="0" smtClean="0">
                <a:solidFill>
                  <a:srgbClr val="FFFF00"/>
                </a:solidFill>
              </a:rPr>
              <a:t>. </a:t>
            </a:r>
            <a:r>
              <a:rPr lang="en-US" sz="2800" b="1" dirty="0" err="1" smtClean="0">
                <a:solidFill>
                  <a:srgbClr val="FFFF00"/>
                </a:solidFill>
              </a:rPr>
              <a:t>चंद्रपूर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3200" b="1" dirty="0" smtClean="0">
                <a:solidFill>
                  <a:srgbClr val="FFFF00"/>
                </a:solidFill>
              </a:rPr>
              <a:t>   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9" descr="Description: C:\Users\igr\Downloads\IMG-20230728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236853" cy="8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438400"/>
            <a:ext cx="5791200" cy="251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953000"/>
            <a:ext cx="1371600" cy="15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8881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762000" cy="915388"/>
          </a:xfrm>
          <a:prstGeom prst="rect">
            <a:avLst/>
          </a:prstGeom>
        </p:spPr>
      </p:pic>
      <p:pic>
        <p:nvPicPr>
          <p:cNvPr id="5" name="Picture 3" descr="https://igrmaharashtra.gov.in/img/images/ig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506" y="204641"/>
            <a:ext cx="1143000" cy="1035522"/>
          </a:xfrm>
          <a:prstGeom prst="rect">
            <a:avLst/>
          </a:prstGeom>
          <a:noFill/>
        </p:spPr>
      </p:pic>
      <p:pic>
        <p:nvPicPr>
          <p:cNvPr id="6" name="Picture 5" descr="Description: C:\Users\igr\Downloads\IMG-20230728-WA00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0353"/>
            <a:ext cx="12192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47800" y="1995730"/>
            <a:ext cx="6096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hi-IN" sz="3200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दुय्यम निबंधक श्रेणी-1  बल्लारपूर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590800"/>
            <a:ext cx="495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33400" y="4428783"/>
            <a:ext cx="7924800" cy="1708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 </a:t>
            </a:r>
            <a:r>
              <a:rPr lang="en-US" sz="2000" b="1" dirty="0" err="1" smtClean="0"/>
              <a:t>सादरकर्ता</a:t>
            </a:r>
            <a:r>
              <a:rPr lang="en-US" sz="2000" b="1" dirty="0" smtClean="0"/>
              <a:t>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                                  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श्री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जी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आर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खंगार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IN" b="1" dirty="0" err="1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प्र</a:t>
            </a:r>
            <a:r>
              <a:rPr lang="en-IN" b="1" dirty="0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. </a:t>
            </a:r>
            <a:r>
              <a:rPr lang="en-IN" b="1" dirty="0" err="1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दुय्यम</a:t>
            </a:r>
            <a:r>
              <a:rPr lang="en-IN" b="1" dirty="0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en-IN" b="1" dirty="0" err="1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निबंधक</a:t>
            </a:r>
            <a:r>
              <a:rPr lang="en-IN" b="1" dirty="0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 श्रेणी-1, </a:t>
            </a:r>
            <a:r>
              <a:rPr lang="en-IN" b="1" dirty="0" err="1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बल्लारपूर</a:t>
            </a:r>
            <a:r>
              <a:rPr lang="en-US" b="1" dirty="0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 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7421" y="3962399"/>
            <a:ext cx="441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86099" y="1437505"/>
            <a:ext cx="2819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</a:t>
            </a:r>
            <a:r>
              <a:rPr lang="en-US" b="1" dirty="0" smtClean="0"/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gal" pitchFamily="18" charset="0"/>
                <a:cs typeface="Mangal" pitchFamily="18" charset="0"/>
              </a:rPr>
              <a:t>नोंदणी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व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मुद्रांक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विभाग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124200"/>
            <a:ext cx="990600" cy="1238250"/>
          </a:xfrm>
          <a:prstGeom prst="rect">
            <a:avLst/>
          </a:prstGeom>
          <a:noFill/>
        </p:spPr>
      </p:pic>
      <p:pic>
        <p:nvPicPr>
          <p:cNvPr id="21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124200"/>
            <a:ext cx="99060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1534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i-IN" sz="2800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दुय्यम निबंधक श्रेणी-1</a:t>
            </a:r>
            <a:r>
              <a:rPr lang="en-IN" sz="2800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,</a:t>
            </a:r>
            <a:r>
              <a:rPr lang="hi-IN" sz="2800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 बल्लारपूर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28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100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दिवसांची कार्यालयीन सुधारणांची विशेष मोहीम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कामाची विशेष आखणी</a:t>
            </a:r>
            <a:endParaRPr kumimoji="0" lang="hi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743200"/>
          <a:ext cx="8001000" cy="353593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42395"/>
                <a:gridCol w="7158605"/>
              </a:tblGrid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अ</a:t>
                      </a:r>
                      <a:r>
                        <a:rPr lang="en-IN" sz="1800" b="1" dirty="0"/>
                        <a:t>.</a:t>
                      </a:r>
                      <a:r>
                        <a:rPr lang="hi-IN" sz="1800" b="1" dirty="0"/>
                        <a:t>क्र</a:t>
                      </a:r>
                      <a:r>
                        <a:rPr lang="en-IN" sz="1800" b="1" dirty="0"/>
                        <a:t>.</a:t>
                      </a:r>
                      <a:endParaRPr lang="en-US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कामाचे स्वरुप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1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संकेतस्थळ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2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सुकर जीवनमान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3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स्वच्छता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4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तक्रार निवारण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5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कार्यालयीन सोई</a:t>
                      </a:r>
                      <a:r>
                        <a:rPr lang="en-IN" sz="1800" b="1" dirty="0"/>
                        <a:t>  </a:t>
                      </a:r>
                      <a:r>
                        <a:rPr lang="hi-IN" sz="1800" b="1" dirty="0"/>
                        <a:t>सुविधा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/>
                        <a:t>6</a:t>
                      </a:r>
                      <a:endParaRPr lang="en-US" sz="1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क्षेत्रील कार्यालयांना भेटी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/>
                        <a:t>7</a:t>
                      </a:r>
                      <a:endParaRPr lang="en-US" sz="1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ई</a:t>
                      </a:r>
                      <a:r>
                        <a:rPr lang="en-IN" sz="1800" b="1" dirty="0"/>
                        <a:t>-</a:t>
                      </a:r>
                      <a:r>
                        <a:rPr lang="hi-IN" sz="1800" b="1" dirty="0"/>
                        <a:t>ऑफिस</a:t>
                      </a:r>
                      <a:r>
                        <a:rPr lang="en-IN" sz="1800" b="1" dirty="0"/>
                        <a:t>  </a:t>
                      </a:r>
                      <a:r>
                        <a:rPr lang="hi-IN" sz="1800" b="1" dirty="0"/>
                        <a:t>प्रणाली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/>
                        <a:t>8</a:t>
                      </a:r>
                      <a:endParaRPr lang="en-US" sz="1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अधिकारी कर्मचारी</a:t>
                      </a:r>
                      <a:r>
                        <a:rPr lang="en-IN" sz="1800" b="1" dirty="0"/>
                        <a:t>   </a:t>
                      </a:r>
                      <a:r>
                        <a:rPr lang="hi-IN" sz="1800" b="1" dirty="0"/>
                        <a:t>प्रशिक्षण</a:t>
                      </a:r>
                      <a:r>
                        <a:rPr lang="en-IN" sz="1800" b="1" dirty="0"/>
                        <a:t>. </a:t>
                      </a:r>
                      <a:r>
                        <a:rPr lang="hi-IN" sz="1800" b="1" dirty="0"/>
                        <a:t>सेवा विषयक बाबी आणि कृत्रिम बुध्दिमत्ता तंत्रज्ञानाचा वापर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/>
                        <a:t>9</a:t>
                      </a:r>
                      <a:endParaRPr lang="en-US" sz="1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नाविण्यपुर्ण उपक्रम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914400"/>
          <a:ext cx="8305800" cy="57150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8281"/>
                <a:gridCol w="2162506"/>
                <a:gridCol w="5415013"/>
              </a:tblGrid>
              <a:tr h="1770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/>
                        <a:t>1</a:t>
                      </a:r>
                      <a:endParaRPr lang="en-US" sz="7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/>
                        <a:t>संकेतस्थळ 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dirty="0" smtClean="0"/>
                        <a:t>कार्यालयीन कामकाजात</a:t>
                      </a:r>
                      <a:r>
                        <a:rPr lang="en-IN" sz="1600" dirty="0" smtClean="0"/>
                        <a:t>  </a:t>
                      </a:r>
                      <a:r>
                        <a:rPr lang="hi-IN" sz="1600" dirty="0" smtClean="0"/>
                        <a:t>इतर अनेक विभागासी संपर्क</a:t>
                      </a:r>
                      <a:r>
                        <a:rPr lang="en-IN" sz="1600" dirty="0" smtClean="0"/>
                        <a:t>/</a:t>
                      </a:r>
                      <a:r>
                        <a:rPr lang="hi-IN" sz="1600" dirty="0" smtClean="0"/>
                        <a:t>पत्रव्यवहार करावा लागत असल्याने त्यात संबंधीत विभागाच्या संकेतस्थळाचा वापर करुन कामकाज सुलभरित्या पुर्ण केले जाते</a:t>
                      </a:r>
                      <a:r>
                        <a:rPr lang="en-IN" sz="1600" dirty="0" smtClean="0"/>
                        <a:t>.  </a:t>
                      </a:r>
                      <a:endParaRPr lang="en-US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44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/>
                        <a:t> </a:t>
                      </a:r>
                      <a:r>
                        <a:rPr lang="hi-IN" sz="1800" kern="1200" dirty="0" smtClean="0"/>
                        <a:t>सुकर जीवनमान</a:t>
                      </a:r>
                      <a:r>
                        <a:rPr lang="en-US" sz="1800" kern="1200" dirty="0" smtClean="0"/>
                        <a:t> </a:t>
                      </a:r>
                      <a:endParaRPr lang="en-US" sz="7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/>
                        <a:t>दस्त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नोंदणीसाठी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hi-IN" sz="1600" kern="1200" dirty="0" smtClean="0"/>
                        <a:t>येणा</a:t>
                      </a:r>
                      <a:r>
                        <a:rPr lang="en-IN" sz="1600" kern="1200" dirty="0" smtClean="0"/>
                        <a:t>-</a:t>
                      </a:r>
                      <a:r>
                        <a:rPr lang="hi-IN" sz="1600" kern="1200" dirty="0" smtClean="0"/>
                        <a:t>या</a:t>
                      </a:r>
                      <a:r>
                        <a:rPr lang="en-IN" sz="1600" kern="1200" dirty="0" smtClean="0"/>
                        <a:t> </a:t>
                      </a:r>
                      <a:r>
                        <a:rPr lang="hi-IN" sz="1600" kern="1200" dirty="0" smtClean="0"/>
                        <a:t>पक्षकारांना</a:t>
                      </a:r>
                      <a:r>
                        <a:rPr lang="en-US" sz="1600" kern="1200" dirty="0" smtClean="0"/>
                        <a:t> </a:t>
                      </a:r>
                      <a:r>
                        <a:rPr lang="en-US" sz="1600" kern="1200" dirty="0" err="1" smtClean="0"/>
                        <a:t>नोंदणी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तसेच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मुद्रांक</a:t>
                      </a:r>
                      <a:r>
                        <a:rPr lang="en-US" sz="1600" kern="1200" baseline="0" dirty="0" smtClean="0"/>
                        <a:t>         </a:t>
                      </a:r>
                      <a:r>
                        <a:rPr lang="en-US" sz="1600" kern="1200" baseline="0" dirty="0" err="1" smtClean="0"/>
                        <a:t>विषयक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माहिती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दिली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जाते</a:t>
                      </a:r>
                      <a:r>
                        <a:rPr lang="en-US" sz="1600" kern="1200" baseline="0" dirty="0" smtClean="0"/>
                        <a:t>. </a:t>
                      </a:r>
                      <a:r>
                        <a:rPr lang="hi-IN" sz="1600" kern="1200" dirty="0" smtClean="0"/>
                        <a:t>वृध्द व्यक्ती</a:t>
                      </a:r>
                      <a:r>
                        <a:rPr lang="en-IN" sz="1600" kern="1200" dirty="0" smtClean="0"/>
                        <a:t>, </a:t>
                      </a:r>
                      <a:r>
                        <a:rPr lang="hi-IN" sz="1600" kern="1200" dirty="0" smtClean="0"/>
                        <a:t>अपंग</a:t>
                      </a:r>
                      <a:r>
                        <a:rPr lang="en-IN" sz="1600" kern="1200" dirty="0" smtClean="0"/>
                        <a:t>, </a:t>
                      </a:r>
                      <a:r>
                        <a:rPr lang="hi-IN" sz="1600" kern="1200" dirty="0" smtClean="0"/>
                        <a:t>तसेच गरोदर स्त्रिया यांची</a:t>
                      </a:r>
                      <a:r>
                        <a:rPr lang="en-IN" sz="1600" kern="1200" dirty="0" smtClean="0"/>
                        <a:t>  </a:t>
                      </a:r>
                      <a:r>
                        <a:rPr lang="hi-IN" sz="1600" kern="1200" dirty="0" smtClean="0"/>
                        <a:t>प्राधान्याने दस्त नोंदणी केली जाते</a:t>
                      </a:r>
                      <a:r>
                        <a:rPr lang="en-IN" sz="1600" kern="1200" dirty="0" smtClean="0"/>
                        <a:t>. </a:t>
                      </a:r>
                      <a:r>
                        <a:rPr lang="hi-IN" sz="1600" kern="1200" dirty="0" smtClean="0"/>
                        <a:t>कार्यालयामध्ये येणा</a:t>
                      </a:r>
                      <a:r>
                        <a:rPr lang="en-IN" sz="1600" kern="1200" dirty="0" smtClean="0"/>
                        <a:t>-</a:t>
                      </a:r>
                      <a:r>
                        <a:rPr lang="hi-IN" sz="1600" kern="1200" dirty="0" smtClean="0"/>
                        <a:t>या</a:t>
                      </a:r>
                      <a:r>
                        <a:rPr lang="en-IN" sz="1600" kern="1200" dirty="0" smtClean="0"/>
                        <a:t>  </a:t>
                      </a:r>
                      <a:r>
                        <a:rPr lang="hi-IN" sz="1600" kern="1200" dirty="0" smtClean="0"/>
                        <a:t>सर्व पक्षकारांना सौजन्यपुर्व</a:t>
                      </a:r>
                      <a:r>
                        <a:rPr lang="en-IN" sz="1600" kern="1200" dirty="0" smtClean="0"/>
                        <a:t>  </a:t>
                      </a:r>
                      <a:r>
                        <a:rPr lang="hi-IN" sz="1600" kern="1200" dirty="0" smtClean="0"/>
                        <a:t>सहकार्य केले जाते</a:t>
                      </a:r>
                      <a:r>
                        <a:rPr lang="en-IN" sz="1600" kern="1200" dirty="0" smtClean="0"/>
                        <a:t>. </a:t>
                      </a:r>
                      <a:r>
                        <a:rPr lang="hi-IN" sz="1600" kern="1200" dirty="0" smtClean="0"/>
                        <a:t>अभ्यागताना</a:t>
                      </a:r>
                      <a:r>
                        <a:rPr lang="en-IN" sz="1600" kern="1200" dirty="0" smtClean="0"/>
                        <a:t>  </a:t>
                      </a:r>
                      <a:r>
                        <a:rPr lang="hi-IN" sz="1600" kern="1200" dirty="0" smtClean="0"/>
                        <a:t>पिण्याचे पाणी</a:t>
                      </a:r>
                      <a:r>
                        <a:rPr lang="en-IN" sz="1600" kern="1200" dirty="0" smtClean="0"/>
                        <a:t>, </a:t>
                      </a:r>
                      <a:r>
                        <a:rPr lang="hi-IN" sz="1600" kern="1200" dirty="0" smtClean="0"/>
                        <a:t>बैठक व्यवस्थ</a:t>
                      </a:r>
                      <a:r>
                        <a:rPr lang="en-IN" sz="1600" kern="1200" dirty="0" err="1" smtClean="0"/>
                        <a:t>ेची</a:t>
                      </a:r>
                      <a:r>
                        <a:rPr lang="en-IN" sz="1600" kern="1200" baseline="0" dirty="0" smtClean="0"/>
                        <a:t> </a:t>
                      </a:r>
                      <a:r>
                        <a:rPr lang="hi-IN" sz="1600" kern="1200" dirty="0" smtClean="0"/>
                        <a:t>सुविधा करण्यात आली आहे</a:t>
                      </a:r>
                      <a:r>
                        <a:rPr lang="en-IN" sz="1600" kern="1200" dirty="0" smtClean="0"/>
                        <a:t>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/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/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95600" y="0"/>
            <a:ext cx="396240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उत्कृष्ट नियोजन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52800" y="4114800"/>
          <a:ext cx="5105400" cy="220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914400"/>
                <a:gridCol w="838200"/>
                <a:gridCol w="838200"/>
                <a:gridCol w="762000"/>
              </a:tblGrid>
              <a:tr h="15694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माहे</a:t>
                      </a:r>
                      <a:r>
                        <a:rPr lang="en-IN" sz="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जानेवारी</a:t>
                      </a:r>
                      <a:r>
                        <a:rPr lang="en-IN" sz="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2025</a:t>
                      </a:r>
                      <a:endParaRPr lang="en-IN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माहे</a:t>
                      </a:r>
                      <a:r>
                        <a:rPr lang="en-IN" sz="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फेब्रुवारी</a:t>
                      </a:r>
                      <a:r>
                        <a:rPr lang="en-IN" sz="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2025</a:t>
                      </a:r>
                      <a:endParaRPr lang="en-IN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dirty="0" err="1" smtClean="0"/>
                        <a:t>माहे</a:t>
                      </a:r>
                      <a:r>
                        <a:rPr lang="en-IN" sz="800" baseline="0" dirty="0" smtClean="0"/>
                        <a:t>  </a:t>
                      </a:r>
                      <a:r>
                        <a:rPr lang="en-IN" sz="800" baseline="0" dirty="0" err="1" smtClean="0"/>
                        <a:t>मार्च</a:t>
                      </a:r>
                      <a:r>
                        <a:rPr lang="en-IN" sz="800" baseline="0" dirty="0" smtClean="0"/>
                        <a:t> 2025</a:t>
                      </a:r>
                      <a:endParaRPr lang="en-IN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dirty="0" err="1" smtClean="0"/>
                        <a:t>माहे</a:t>
                      </a:r>
                      <a:r>
                        <a:rPr lang="en-IN" sz="800" dirty="0" smtClean="0"/>
                        <a:t> </a:t>
                      </a:r>
                      <a:r>
                        <a:rPr lang="en-IN" sz="800" baseline="0" dirty="0" smtClean="0"/>
                        <a:t> </a:t>
                      </a:r>
                      <a:r>
                        <a:rPr lang="en-IN" sz="800" baseline="0" dirty="0" err="1" smtClean="0"/>
                        <a:t>एप्रील</a:t>
                      </a:r>
                      <a:r>
                        <a:rPr lang="en-IN" sz="800" baseline="0" dirty="0" smtClean="0"/>
                        <a:t> 2025</a:t>
                      </a:r>
                      <a:endParaRPr lang="en-IN" sz="800" dirty="0"/>
                    </a:p>
                  </a:txBody>
                  <a:tcPr/>
                </a:tc>
              </a:tr>
              <a:tr h="693193">
                <a:tc>
                  <a:txBody>
                    <a:bodyPr/>
                    <a:lstStyle/>
                    <a:p>
                      <a:r>
                        <a:rPr lang="en-IN" sz="1000" dirty="0" err="1" smtClean="0"/>
                        <a:t>जेष्ठ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नागरीक</a:t>
                      </a:r>
                      <a:r>
                        <a:rPr lang="en-IN" sz="1000" baseline="0" dirty="0" smtClean="0"/>
                        <a:t> / </a:t>
                      </a:r>
                      <a:r>
                        <a:rPr lang="en-IN" sz="1000" baseline="0" dirty="0" err="1" smtClean="0"/>
                        <a:t>सैनिक</a:t>
                      </a:r>
                      <a:r>
                        <a:rPr lang="en-IN" sz="1000" baseline="0" dirty="0" smtClean="0"/>
                        <a:t>/</a:t>
                      </a:r>
                      <a:r>
                        <a:rPr lang="en-IN" sz="1000" baseline="0" dirty="0" err="1" smtClean="0"/>
                        <a:t>गर्भवती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महिला</a:t>
                      </a:r>
                      <a:r>
                        <a:rPr lang="en-IN" sz="1000" baseline="0" dirty="0" smtClean="0"/>
                        <a:t>/ </a:t>
                      </a:r>
                      <a:r>
                        <a:rPr lang="en-IN" sz="1000" baseline="0" dirty="0" err="1" smtClean="0"/>
                        <a:t>कडेवर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मुल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असलेल्या</a:t>
                      </a:r>
                      <a:r>
                        <a:rPr lang="en-IN" sz="1000" baseline="0" dirty="0" smtClean="0"/>
                        <a:t>  </a:t>
                      </a:r>
                      <a:r>
                        <a:rPr lang="en-IN" sz="1000" baseline="0" dirty="0" err="1" smtClean="0"/>
                        <a:t>महिला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यांना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प्राध्यान्याने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दस्त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नोंदणी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7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5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14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11</a:t>
                      </a:r>
                      <a:endParaRPr lang="en-IN" sz="1000" dirty="0"/>
                    </a:p>
                  </a:txBody>
                  <a:tcPr/>
                </a:tc>
              </a:tr>
              <a:tr h="497006">
                <a:tc>
                  <a:txBody>
                    <a:bodyPr/>
                    <a:lstStyle/>
                    <a:p>
                      <a:r>
                        <a:rPr lang="en-IN" sz="1000" dirty="0" err="1" smtClean="0"/>
                        <a:t>संगणकीकृत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प्रणालीमध्ये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नोदंणी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झालेल्या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दस्तांच्यसा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सूची</a:t>
                      </a:r>
                      <a:r>
                        <a:rPr lang="en-IN" sz="1000" baseline="0" dirty="0" smtClean="0"/>
                        <a:t> 2 </a:t>
                      </a:r>
                      <a:r>
                        <a:rPr lang="en-IN" sz="1000" baseline="0" dirty="0" err="1" smtClean="0"/>
                        <a:t>देणे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1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3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1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1</a:t>
                      </a:r>
                      <a:endParaRPr lang="en-IN" sz="1000" dirty="0"/>
                    </a:p>
                  </a:txBody>
                  <a:tcPr/>
                </a:tc>
              </a:tr>
              <a:tr h="300819">
                <a:tc>
                  <a:txBody>
                    <a:bodyPr/>
                    <a:lstStyle/>
                    <a:p>
                      <a:r>
                        <a:rPr lang="en-IN" sz="1000" baseline="0" dirty="0" err="1" smtClean="0"/>
                        <a:t>संगणकीय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मुल्यांकन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अहवाल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देणे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6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9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5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5</a:t>
                      </a:r>
                      <a:endParaRPr lang="en-IN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IN" sz="1000" dirty="0" err="1" smtClean="0"/>
                        <a:t>एकूण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 smtClean="0"/>
                        <a:t>14</a:t>
                      </a:r>
                      <a:endParaRPr lang="en-IN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 smtClean="0"/>
                        <a:t>17</a:t>
                      </a:r>
                      <a:endParaRPr lang="en-IN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 smtClean="0"/>
                        <a:t>20</a:t>
                      </a:r>
                      <a:endParaRPr lang="en-IN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 smtClean="0"/>
                        <a:t>17</a:t>
                      </a:r>
                      <a:endParaRPr lang="en-IN" sz="1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85800"/>
          <a:ext cx="8610600" cy="563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6376"/>
                <a:gridCol w="2788391"/>
                <a:gridCol w="5045833"/>
              </a:tblGrid>
              <a:tr h="1671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/>
                        <a:t>3</a:t>
                      </a:r>
                      <a:endParaRPr lang="en-US" sz="7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/>
                        <a:t>स्वच्छता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/>
                        <a:t> </a:t>
                      </a:r>
                      <a:r>
                        <a:rPr lang="hi-IN" sz="1800" dirty="0" smtClean="0"/>
                        <a:t>दररोज </a:t>
                      </a:r>
                      <a:r>
                        <a:rPr lang="hi-IN" sz="1800" dirty="0"/>
                        <a:t>कार्यालयीन स्वच्छता ठेवण्यात येऊन कार्यालयीन वातावरण प्रसन्न् राहील </a:t>
                      </a:r>
                      <a:r>
                        <a:rPr lang="hi-IN" sz="1800" dirty="0" smtClean="0"/>
                        <a:t>याची </a:t>
                      </a:r>
                      <a:r>
                        <a:rPr lang="hi-IN" sz="1800" dirty="0"/>
                        <a:t>खबरदारी घेण्यात येत आहे</a:t>
                      </a:r>
                      <a:r>
                        <a:rPr lang="en-IN" sz="1800" dirty="0"/>
                        <a:t>. 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/>
                        <a:t> </a:t>
                      </a:r>
                      <a:r>
                        <a:rPr lang="hi-IN" sz="1800" dirty="0"/>
                        <a:t>कार्यालयातील अभिलेखाचे </a:t>
                      </a:r>
                      <a:r>
                        <a:rPr lang="en-IN" sz="1800" dirty="0" err="1" smtClean="0"/>
                        <a:t>अलगी</a:t>
                      </a:r>
                      <a:r>
                        <a:rPr lang="hi-IN" sz="1800" dirty="0" smtClean="0"/>
                        <a:t>करण </a:t>
                      </a:r>
                      <a:r>
                        <a:rPr lang="hi-IN" sz="1800" dirty="0"/>
                        <a:t>व वर्गीकरण करण्याचे काम चालु आहे  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7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/>
                        <a:t>जड वस्तु संग्रह नोंदवह्या अदययावत करण्यात आल्या आहेत</a:t>
                      </a:r>
                      <a:r>
                        <a:rPr lang="en-IN" sz="1800" dirty="0"/>
                        <a:t>.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0668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BEFORE</a:t>
            </a:r>
            <a:endParaRPr lang="en-US" sz="3200" b="1" dirty="0"/>
          </a:p>
        </p:txBody>
      </p:sp>
      <p:pic>
        <p:nvPicPr>
          <p:cNvPr id="5" name="Picture 6" descr="C:\Users\SRO\Downloads\WhatsApp Image 2025-04-27 at 2.46.54 PM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0"/>
            <a:ext cx="2668385" cy="2438400"/>
          </a:xfrm>
          <a:prstGeom prst="rect">
            <a:avLst/>
          </a:prstGeom>
          <a:noFill/>
        </p:spPr>
      </p:pic>
      <p:pic>
        <p:nvPicPr>
          <p:cNvPr id="6" name="Picture 16" descr="C:\Users\SRO\Downloads\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962400"/>
            <a:ext cx="2971800" cy="2514600"/>
          </a:xfrm>
          <a:prstGeom prst="rect">
            <a:avLst/>
          </a:prstGeom>
          <a:noFill/>
        </p:spPr>
      </p:pic>
      <p:pic>
        <p:nvPicPr>
          <p:cNvPr id="11266" name="Picture 2" descr="C:\Users\SRO\Desktop\New folder\WhatsApp Image 2025-04-28 at 10.32.08 A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1"/>
            <a:ext cx="3276600" cy="2819400"/>
          </a:xfrm>
          <a:prstGeom prst="rect">
            <a:avLst/>
          </a:prstGeom>
          <a:noFill/>
        </p:spPr>
      </p:pic>
      <p:pic>
        <p:nvPicPr>
          <p:cNvPr id="11268" name="Picture 4" descr="C:\Users\SRO\Desktop\New folder\WhatsApp Image 2025-04-28 at 10.32.07 AM (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3276600" cy="2209800"/>
          </a:xfrm>
          <a:prstGeom prst="rect">
            <a:avLst/>
          </a:prstGeom>
          <a:noFill/>
        </p:spPr>
      </p:pic>
      <p:pic>
        <p:nvPicPr>
          <p:cNvPr id="11270" name="Picture 6" descr="C:\Users\SRO\Downloads\WhatsApp Image 2025-04-28 at 10.51.04 AM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447800"/>
            <a:ext cx="2819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AFTER</a:t>
            </a:r>
            <a:endParaRPr lang="en-US" sz="3200" b="1" dirty="0"/>
          </a:p>
        </p:txBody>
      </p:sp>
      <p:pic>
        <p:nvPicPr>
          <p:cNvPr id="2052" name="Picture 4" descr="C:\Users\SRO\Downloads\WhatsApp Image 2025-04-27 at 2.46.54 PM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0"/>
            <a:ext cx="3124200" cy="2514600"/>
          </a:xfrm>
          <a:prstGeom prst="rect">
            <a:avLst/>
          </a:prstGeom>
          <a:noFill/>
        </p:spPr>
      </p:pic>
      <p:pic>
        <p:nvPicPr>
          <p:cNvPr id="2054" name="Picture 6" descr="C:\Users\SRO\Downloads\WhatsApp Image 2025-04-27 at 2.46.54 PM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28800"/>
            <a:ext cx="2667000" cy="2209800"/>
          </a:xfrm>
          <a:prstGeom prst="rect">
            <a:avLst/>
          </a:prstGeom>
          <a:noFill/>
        </p:spPr>
      </p:pic>
      <p:pic>
        <p:nvPicPr>
          <p:cNvPr id="2055" name="Picture 7" descr="C:\Users\SRO\Desktop\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2895600" cy="2209800"/>
          </a:xfrm>
          <a:prstGeom prst="rect">
            <a:avLst/>
          </a:prstGeom>
          <a:noFill/>
        </p:spPr>
      </p:pic>
      <p:pic>
        <p:nvPicPr>
          <p:cNvPr id="2056" name="Picture 8" descr="C:\Users\SRO\Downloads\WhatsApp Image 2025-04-27 at 2.46.54 P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2971800" cy="2743200"/>
          </a:xfrm>
          <a:prstGeom prst="rect">
            <a:avLst/>
          </a:prstGeom>
          <a:noFill/>
        </p:spPr>
      </p:pic>
      <p:sp>
        <p:nvSpPr>
          <p:cNvPr id="2058" name="AutoShape 10" descr="blob:https://web.whatsapp.com/f818f3e7-55c5-4bd9-8f0a-a2cc826ed6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0" name="AutoShape 12" descr="blob:https://web.whatsapp.com/f818f3e7-55c5-4bd9-8f0a-a2cc826ed6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2" name="AutoShape 14" descr="blob:https://web.whatsapp.com/f818f3e7-55c5-4bd9-8f0a-a2cc826ed6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64" name="Picture 16" descr="C:\Users\SRO\Downloads\B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5700" y="4038600"/>
            <a:ext cx="2908300" cy="2819400"/>
          </a:xfrm>
          <a:prstGeom prst="rect">
            <a:avLst/>
          </a:prstGeom>
          <a:noFill/>
        </p:spPr>
      </p:pic>
      <p:pic>
        <p:nvPicPr>
          <p:cNvPr id="2065" name="Picture 17" descr="C:\Users\SRO\Downloads\WhatsApp Image 2025-04-27 at 2.46.53 PM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343400"/>
            <a:ext cx="31242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28600"/>
          <a:ext cx="8686799" cy="16958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245"/>
                <a:gridCol w="2188554"/>
                <a:gridCol w="5715000"/>
              </a:tblGrid>
              <a:tr h="685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/>
                        <a:t>4</a:t>
                      </a:r>
                      <a:endParaRPr lang="en-US" sz="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/>
                        <a:t>तक्रार निवारण 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/>
                        <a:t>कार्यालयात प्राप्त होणा</a:t>
                      </a:r>
                      <a:r>
                        <a:rPr lang="en-IN" sz="1600" b="1" dirty="0"/>
                        <a:t>-</a:t>
                      </a:r>
                      <a:r>
                        <a:rPr lang="hi-IN" sz="1600" b="1" dirty="0"/>
                        <a:t>या तक्रार अर्जावर विहीत मुदतीत कार्यवाही करुन तक्रारींचे निवारण करण्यात येते</a:t>
                      </a:r>
                      <a:r>
                        <a:rPr lang="en-IN" sz="1600" b="1" dirty="0"/>
                        <a:t>. </a:t>
                      </a:r>
                      <a:r>
                        <a:rPr lang="hi-IN" sz="1600" b="1" dirty="0"/>
                        <a:t>तसेच तक्रार होणार नाही याची दक्षता घेण्यात येत</a:t>
                      </a:r>
                      <a:r>
                        <a:rPr lang="en-IN" sz="1600" b="1" dirty="0"/>
                        <a:t>  </a:t>
                      </a:r>
                      <a:r>
                        <a:rPr lang="hi-IN" sz="1600" b="1" dirty="0"/>
                        <a:t>आहे</a:t>
                      </a:r>
                      <a:r>
                        <a:rPr lang="en-IN" sz="1600" b="1" dirty="0"/>
                        <a:t>. </a:t>
                      </a:r>
                      <a:endParaRPr lang="en-IN" sz="1600" b="1" dirty="0" smtClean="0"/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400" b="1" dirty="0" smtClean="0"/>
                        <a:t>प्राप्त तक्रारींचे निराकरण करण्यात येत आहे</a:t>
                      </a:r>
                      <a:r>
                        <a:rPr lang="en-IN" sz="1400" b="1" dirty="0" smtClean="0"/>
                        <a:t>.</a:t>
                      </a:r>
                      <a:endParaRPr lang="en-US" sz="1200" b="1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599"/>
          <a:ext cx="8686800" cy="348357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8200"/>
                <a:gridCol w="2133600"/>
                <a:gridCol w="57150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5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/>
                        <a:t>कार्यालयीन सोई सुविधा 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Mangal" pitchFamily="18" charset="0"/>
                          <a:cs typeface="Mangal" pitchFamily="18" charset="0"/>
                        </a:rPr>
                        <a:t>दुय्यम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Mangal" pitchFamily="18" charset="0"/>
                          <a:cs typeface="Mangal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Mangal" pitchFamily="18" charset="0"/>
                          <a:cs typeface="Mangal" pitchFamily="18" charset="0"/>
                        </a:rPr>
                        <a:t>निबंधक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Mangal" pitchFamily="18" charset="0"/>
                          <a:cs typeface="Mangal" pitchFamily="18" charset="0"/>
                        </a:rPr>
                        <a:t> श्रेणी-1 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Mangal" pitchFamily="18" charset="0"/>
                          <a:cs typeface="Mangal" pitchFamily="18" charset="0"/>
                        </a:rPr>
                        <a:t>बल्लारपूर</a:t>
                      </a:r>
                      <a:r>
                        <a:rPr lang="en-US" sz="1600" b="1" baseline="0" dirty="0" smtClean="0"/>
                        <a:t>  </a:t>
                      </a:r>
                      <a:r>
                        <a:rPr lang="en-US" sz="1600" b="1" baseline="0" dirty="0" err="1" smtClean="0"/>
                        <a:t>या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hi-IN" sz="1600" b="1" dirty="0" smtClean="0"/>
                        <a:t>कार्याल</a:t>
                      </a:r>
                      <a:r>
                        <a:rPr lang="en-US" sz="1600" b="1" dirty="0" err="1" smtClean="0"/>
                        <a:t>या</a:t>
                      </a:r>
                      <a:r>
                        <a:rPr lang="hi-IN" sz="1600" b="1" dirty="0" smtClean="0"/>
                        <a:t>मध्ये </a:t>
                      </a:r>
                      <a:r>
                        <a:rPr lang="hi-IN" sz="1600" b="1" dirty="0"/>
                        <a:t>पक्षकार यांचेसाठी स्वच्छ पिण्याच्या पाण्याची व्यवस्था करण्यात आली आहे</a:t>
                      </a:r>
                      <a:r>
                        <a:rPr lang="en-IN" sz="1600" b="1" dirty="0"/>
                        <a:t>.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 </a:t>
                      </a:r>
                      <a:r>
                        <a:rPr lang="hi-IN" sz="1600" b="1" dirty="0"/>
                        <a:t>कर्मचारी व अभ्यगत यांचेसाठी स्वच्छ प्रसाधनगृहांची व्यवस्था करण्यात आली आहे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/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1600" b="1" dirty="0"/>
                        <a:t>  </a:t>
                      </a:r>
                      <a:r>
                        <a:rPr lang="hi-IN" sz="1600" b="1" dirty="0"/>
                        <a:t>लावण्यात आले आहेत</a:t>
                      </a:r>
                      <a:r>
                        <a:rPr lang="en-IN" sz="1600" b="1" dirty="0"/>
                        <a:t>.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/>
                        <a:t>अभ्यागत यांचेसाठी बैठकीची स्वतंत्र व्यवस्था करण्यात आली आहे</a:t>
                      </a:r>
                      <a:r>
                        <a:rPr lang="en-IN" sz="1600" b="1" dirty="0"/>
                        <a:t>.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/>
                        <a:t>अभ्यागत भेटीचे नियोजन व भेटीच्या वेळाबाबत प्रसिध्दी देण्यात आली आहे</a:t>
                      </a:r>
                      <a:r>
                        <a:rPr lang="en-IN" sz="1600" b="1" dirty="0" smtClean="0"/>
                        <a:t>.</a:t>
                      </a:r>
                      <a:endParaRPr lang="en-US" sz="1400" b="1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381000"/>
          <a:ext cx="8534400" cy="685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/>
                        <a:t>क्षेत्रीय</a:t>
                      </a:r>
                      <a:r>
                        <a:rPr lang="en-IN" sz="2000" dirty="0"/>
                        <a:t>  </a:t>
                      </a:r>
                      <a:r>
                        <a:rPr lang="hi-IN" sz="2000" dirty="0"/>
                        <a:t>कार्यालयांना भेटी</a:t>
                      </a:r>
                      <a:r>
                        <a:rPr lang="en-IN" sz="2000" dirty="0"/>
                        <a:t>  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latin typeface="Calibri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ea typeface="Calibri"/>
                          <a:cs typeface="Mangal"/>
                        </a:rPr>
                        <a:t>लागू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ea typeface="Calibri"/>
                          <a:cs typeface="Mangal"/>
                        </a:rPr>
                        <a:t>नाही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Mangal"/>
                        </a:rPr>
                        <a:t> . 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95400"/>
          <a:ext cx="8534400" cy="990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9504"/>
                <a:gridCol w="2763715"/>
                <a:gridCol w="5001181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7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/>
                        <a:t>ई</a:t>
                      </a:r>
                      <a:r>
                        <a:rPr lang="en-IN" sz="2000" dirty="0"/>
                        <a:t>-</a:t>
                      </a:r>
                      <a:r>
                        <a:rPr lang="hi-IN" sz="2000" dirty="0"/>
                        <a:t>ऑफीस प्रणाली</a:t>
                      </a:r>
                      <a:r>
                        <a:rPr lang="en-IN" sz="2000" dirty="0"/>
                        <a:t>   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/>
                        <a:t>लागू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नाही</a:t>
                      </a:r>
                      <a:r>
                        <a:rPr lang="en-US" sz="2000" baseline="0" dirty="0" smtClean="0"/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38400"/>
          <a:ext cx="8534399" cy="990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4"/>
                <a:gridCol w="2628451"/>
                <a:gridCol w="5136444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8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/>
                        <a:t>आर्थिक व औद्योगिक</a:t>
                      </a:r>
                      <a:r>
                        <a:rPr lang="en-IN" sz="2000" dirty="0"/>
                        <a:t>  </a:t>
                      </a:r>
                      <a:r>
                        <a:rPr lang="hi-IN" sz="2000" dirty="0"/>
                        <a:t>गुंतवणुकीस प्रोत्साहन</a:t>
                      </a:r>
                      <a:r>
                        <a:rPr lang="en-IN" sz="2000" dirty="0"/>
                        <a:t>   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/>
                        <a:t>लागु नाही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505200"/>
          <a:ext cx="8534401" cy="2590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1"/>
              </a:tblGrid>
              <a:tr h="2590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/>
                        <a:t>अधिकारी</a:t>
                      </a:r>
                      <a:r>
                        <a:rPr lang="en-IN" sz="2000" dirty="0"/>
                        <a:t>/</a:t>
                      </a:r>
                      <a:r>
                        <a:rPr lang="hi-IN" sz="2000" dirty="0"/>
                        <a:t>कर्मचारी प्रशिक्षण</a:t>
                      </a:r>
                      <a:r>
                        <a:rPr lang="en-IN" sz="2000" dirty="0"/>
                        <a:t>  / </a:t>
                      </a:r>
                      <a:r>
                        <a:rPr lang="hi-IN" sz="2000" dirty="0"/>
                        <a:t>सेवा विषयक बाबी आणि कृत्रिम बुध्दीमता तंत्रज्ञानाचा वापर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</a:t>
                      </a:r>
                      <a:r>
                        <a:rPr lang="hi-IN" sz="2000" dirty="0" smtClean="0"/>
                        <a:t>विविध विभागाच्या संकेतस्थळावरुन माहितीघेऊन कार्यालयीन कामकाज करताना संगणक प्रणालीचा प्रभावीपणे वापर करुन कामकाज सुरक्षीतपणे केले जाते.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505</Words>
  <Application>Microsoft Office PowerPoint</Application>
  <PresentationFormat>On-screen Show (4:3)</PresentationFormat>
  <Paragraphs>124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दुय्यम निबंधक श्रेणी-1, बल्लारपूर</vt:lpstr>
      <vt:lpstr>Slide 4</vt:lpstr>
      <vt:lpstr>Slide 5</vt:lpstr>
      <vt:lpstr>BEFORE</vt:lpstr>
      <vt:lpstr>AFTER</vt:lpstr>
      <vt:lpstr>Slide 8</vt:lpstr>
      <vt:lpstr>Slide 9</vt:lpstr>
      <vt:lpstr>Slide 10</vt:lpstr>
      <vt:lpstr>Slide 11</vt:lpstr>
      <vt:lpstr>CERTIFICATES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सह जिल्हा निबंधक वर्ग-1 तथा मुद्रांक जिल्हाधिकारी ठाणे (शहर)</dc:title>
  <dc:creator>User</dc:creator>
  <cp:lastModifiedBy>Windows User</cp:lastModifiedBy>
  <cp:revision>119</cp:revision>
  <dcterms:created xsi:type="dcterms:W3CDTF">2006-08-16T00:00:00Z</dcterms:created>
  <dcterms:modified xsi:type="dcterms:W3CDTF">2025-04-28T06:29:49Z</dcterms:modified>
</cp:coreProperties>
</file>